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300" r:id="rId4"/>
    <p:sldId id="290" r:id="rId5"/>
    <p:sldId id="293" r:id="rId6"/>
    <p:sldId id="294" r:id="rId7"/>
    <p:sldId id="292" r:id="rId8"/>
    <p:sldId id="295" r:id="rId9"/>
    <p:sldId id="296" r:id="rId10"/>
    <p:sldId id="297" r:id="rId11"/>
    <p:sldId id="257" r:id="rId12"/>
    <p:sldId id="258" r:id="rId13"/>
    <p:sldId id="259" r:id="rId14"/>
    <p:sldId id="285" r:id="rId15"/>
    <p:sldId id="261" r:id="rId16"/>
    <p:sldId id="286" r:id="rId17"/>
    <p:sldId id="287" r:id="rId18"/>
    <p:sldId id="263" r:id="rId19"/>
    <p:sldId id="283" r:id="rId20"/>
    <p:sldId id="272" r:id="rId21"/>
    <p:sldId id="265" r:id="rId22"/>
    <p:sldId id="273" r:id="rId23"/>
    <p:sldId id="274" r:id="rId24"/>
    <p:sldId id="284" r:id="rId25"/>
    <p:sldId id="267" r:id="rId26"/>
    <p:sldId id="271" r:id="rId27"/>
    <p:sldId id="268" r:id="rId28"/>
    <p:sldId id="269" r:id="rId29"/>
    <p:sldId id="270" r:id="rId30"/>
    <p:sldId id="276" r:id="rId31"/>
    <p:sldId id="288" r:id="rId32"/>
    <p:sldId id="277" r:id="rId33"/>
    <p:sldId id="279" r:id="rId34"/>
    <p:sldId id="280" r:id="rId35"/>
    <p:sldId id="281" r:id="rId36"/>
    <p:sldId id="282" r:id="rId37"/>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0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Uredite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a:p>
        </p:txBody>
      </p:sp>
      <p:sp>
        <p:nvSpPr>
          <p:cNvPr id="4" name="Rezervirano mjesto datuma 3"/>
          <p:cNvSpPr>
            <a:spLocks noGrp="1"/>
          </p:cNvSpPr>
          <p:nvPr>
            <p:ph type="dt" sz="half" idx="10"/>
          </p:nvPr>
        </p:nvSpPr>
        <p:spPr/>
        <p:txBody>
          <a:bodyPr/>
          <a:lstStyle/>
          <a:p>
            <a:fld id="{A79E66CE-6E1C-4896-AD3E-AED9C049C35F}" type="datetimeFigureOut">
              <a:rPr lang="hr-HR" smtClean="0"/>
              <a:t>23.11.2020.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336909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79E66CE-6E1C-4896-AD3E-AED9C049C35F}" type="datetimeFigureOut">
              <a:rPr lang="hr-HR" smtClean="0"/>
              <a:t>23.11.2020.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400649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79E66CE-6E1C-4896-AD3E-AED9C049C35F}" type="datetimeFigureOut">
              <a:rPr lang="hr-HR" smtClean="0"/>
              <a:t>23.11.2020.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223760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79E66CE-6E1C-4896-AD3E-AED9C049C35F}" type="datetimeFigureOut">
              <a:rPr lang="hr-HR" smtClean="0"/>
              <a:t>23.11.2020.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189811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A79E66CE-6E1C-4896-AD3E-AED9C049C35F}" type="datetimeFigureOut">
              <a:rPr lang="hr-HR" smtClean="0"/>
              <a:t>23.11.2020.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286582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A79E66CE-6E1C-4896-AD3E-AED9C049C35F}" type="datetimeFigureOut">
              <a:rPr lang="hr-HR" smtClean="0"/>
              <a:t>23.11.2020.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322971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A79E66CE-6E1C-4896-AD3E-AED9C049C35F}" type="datetimeFigureOut">
              <a:rPr lang="hr-HR" smtClean="0"/>
              <a:t>23.11.2020.</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285338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A79E66CE-6E1C-4896-AD3E-AED9C049C35F}" type="datetimeFigureOut">
              <a:rPr lang="hr-HR" smtClean="0"/>
              <a:t>23.11.2020.</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19738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A79E66CE-6E1C-4896-AD3E-AED9C049C35F}" type="datetimeFigureOut">
              <a:rPr lang="hr-HR" smtClean="0"/>
              <a:t>23.11.2020.</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330847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A79E66CE-6E1C-4896-AD3E-AED9C049C35F}" type="datetimeFigureOut">
              <a:rPr lang="hr-HR" smtClean="0"/>
              <a:t>23.11.2020.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44643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A79E66CE-6E1C-4896-AD3E-AED9C049C35F}" type="datetimeFigureOut">
              <a:rPr lang="hr-HR" smtClean="0"/>
              <a:t>23.11.2020.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64A84AD-C19D-44F1-ACB5-02FBA44062AC}" type="slidenum">
              <a:rPr lang="hr-HR" smtClean="0"/>
              <a:t>‹#›</a:t>
            </a:fld>
            <a:endParaRPr lang="hr-HR"/>
          </a:p>
        </p:txBody>
      </p:sp>
    </p:spTree>
    <p:extLst>
      <p:ext uri="{BB962C8B-B14F-4D97-AF65-F5344CB8AC3E}">
        <p14:creationId xmlns:p14="http://schemas.microsoft.com/office/powerpoint/2010/main" val="26111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E66CE-6E1C-4896-AD3E-AED9C049C35F}" type="datetimeFigureOut">
              <a:rPr lang="hr-HR" smtClean="0"/>
              <a:t>23.11.2020.</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A84AD-C19D-44F1-ACB5-02FBA44062AC}" type="slidenum">
              <a:rPr lang="hr-HR" smtClean="0"/>
              <a:t>‹#›</a:t>
            </a:fld>
            <a:endParaRPr lang="hr-HR"/>
          </a:p>
        </p:txBody>
      </p:sp>
    </p:spTree>
    <p:extLst>
      <p:ext uri="{BB962C8B-B14F-4D97-AF65-F5344CB8AC3E}">
        <p14:creationId xmlns:p14="http://schemas.microsoft.com/office/powerpoint/2010/main" val="3139404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79512" y="2130425"/>
            <a:ext cx="8640960" cy="1470025"/>
          </a:xfrm>
        </p:spPr>
        <p:txBody>
          <a:bodyPr>
            <a:noAutofit/>
          </a:bodyPr>
          <a:lstStyle/>
          <a:p>
            <a:r>
              <a:rPr lang="hr-HR" sz="3200" dirty="0" smtClean="0"/>
              <a:t>OSNOVNA ŠKOLA ĐURE DEŽELIĆA IVANIĆ-GRAD</a:t>
            </a:r>
            <a:br>
              <a:rPr lang="hr-HR" sz="3200" dirty="0" smtClean="0"/>
            </a:br>
            <a:r>
              <a:rPr lang="hr-HR" sz="3600" dirty="0" smtClean="0"/>
              <a:t>ISLM </a:t>
            </a:r>
            <a:r>
              <a:rPr lang="hr-HR" sz="3600" dirty="0" err="1" smtClean="0"/>
              <a:t>Bookmarker</a:t>
            </a:r>
            <a:r>
              <a:rPr lang="hr-HR" sz="3600" dirty="0" smtClean="0"/>
              <a:t> Exchange Project 2020.</a:t>
            </a:r>
            <a:endParaRPr lang="hr-HR" sz="3600" dirty="0"/>
          </a:p>
        </p:txBody>
      </p:sp>
      <p:sp>
        <p:nvSpPr>
          <p:cNvPr id="3" name="Podnaslov 2"/>
          <p:cNvSpPr>
            <a:spLocks noGrp="1"/>
          </p:cNvSpPr>
          <p:nvPr>
            <p:ph type="subTitle" idx="1"/>
          </p:nvPr>
        </p:nvSpPr>
        <p:spPr/>
        <p:txBody>
          <a:bodyPr/>
          <a:lstStyle/>
          <a:p>
            <a:r>
              <a:rPr lang="en-US" dirty="0">
                <a:latin typeface="Lucida Handwriting" pitchFamily="66" charset="0"/>
              </a:rPr>
              <a:t>" Finding Your Way to Good Health and Well Being ” </a:t>
            </a:r>
            <a:endParaRPr lang="hr-HR" dirty="0">
              <a:latin typeface="Lucida Handwriting" pitchFamily="66" charset="0"/>
            </a:endParaRPr>
          </a:p>
        </p:txBody>
      </p:sp>
      <p:pic>
        <p:nvPicPr>
          <p:cNvPr id="1026" name="Picture 2" descr="https://iasl-online.org/resources/Pictures/islmonth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87" y="332656"/>
            <a:ext cx="1839099"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650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t>Fotografija s našim i </a:t>
            </a:r>
            <a:r>
              <a:rPr lang="hr-HR" dirty="0" err="1" smtClean="0"/>
              <a:t>straničnicima</a:t>
            </a:r>
            <a:r>
              <a:rPr lang="hr-HR" dirty="0" smtClean="0"/>
              <a:t> prijatelja iz Litve!</a:t>
            </a:r>
            <a:endParaRPr lang="hr-HR" dirty="0"/>
          </a:p>
        </p:txBody>
      </p:sp>
      <p:pic>
        <p:nvPicPr>
          <p:cNvPr id="7170" name="Picture 2" descr="C:\Users\User\Documents\My documents\KNJIŽNICA\2020-2021\bookmarks\125485229_370777457701740_7068925705922620886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8942787" cy="413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95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274638"/>
            <a:ext cx="5626968" cy="2002234"/>
          </a:xfrm>
        </p:spPr>
        <p:txBody>
          <a:bodyPr>
            <a:normAutofit/>
          </a:bodyPr>
          <a:lstStyle/>
          <a:p>
            <a:r>
              <a:rPr lang="hr-HR" dirty="0" smtClean="0">
                <a:latin typeface="Lucida Handwriting" pitchFamily="66" charset="0"/>
              </a:rPr>
              <a:t>Knjige su prozor u svijet!</a:t>
            </a:r>
            <a:endParaRPr lang="hr-HR" dirty="0">
              <a:latin typeface="Lucida Handwriting" pitchFamily="66" charset="0"/>
            </a:endParaRPr>
          </a:p>
        </p:txBody>
      </p:sp>
      <p:pic>
        <p:nvPicPr>
          <p:cNvPr id="1026" name="Picture 2" descr="C:\Users\Ucitelj_32\Desktop\web\bookmarks\Nova mapa\čitanj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61"/>
            <a:ext cx="2448272" cy="65634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citelj_32\Desktop\web\bookmarks\Nova mapa\čitanje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861048"/>
            <a:ext cx="5780825" cy="223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033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274638"/>
            <a:ext cx="5976664" cy="2002234"/>
          </a:xfrm>
        </p:spPr>
        <p:txBody>
          <a:bodyPr>
            <a:noAutofit/>
          </a:bodyPr>
          <a:lstStyle/>
          <a:p>
            <a:r>
              <a:rPr lang="hr-HR" sz="3200" dirty="0" smtClean="0">
                <a:latin typeface="Lucida Handwriting" pitchFamily="66" charset="0"/>
              </a:rPr>
              <a:t>Čitanje nas čini sretnima, zdravima i bogatima za znanje i maštu!</a:t>
            </a:r>
            <a:endParaRPr lang="hr-HR" sz="3200" dirty="0">
              <a:latin typeface="Lucida Handwriting" pitchFamily="66" charset="0"/>
            </a:endParaRPr>
          </a:p>
        </p:txBody>
      </p:sp>
      <p:pic>
        <p:nvPicPr>
          <p:cNvPr id="2050" name="Picture 2" descr="C:\Users\Ucitelj_32\Desktop\web\bookmarks\Nova mapa\čitanj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2553586" cy="65015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citelj_32\Desktop\web\bookmarks\Nova mapa\čitanje2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241" y="3212976"/>
            <a:ext cx="5777005"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784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7824" y="332656"/>
            <a:ext cx="5770984" cy="3312368"/>
          </a:xfrm>
        </p:spPr>
        <p:txBody>
          <a:bodyPr>
            <a:noAutofit/>
          </a:bodyPr>
          <a:lstStyle/>
          <a:p>
            <a:r>
              <a:rPr lang="hr-HR" sz="3200" dirty="0" smtClean="0">
                <a:latin typeface="Lucida Handwriting" pitchFamily="66" charset="0"/>
              </a:rPr>
              <a:t>Za osobno zdravlje važna je samokontrola i poštivanje života u njegovoj prirodnoj ljepoti! </a:t>
            </a:r>
            <a:br>
              <a:rPr lang="hr-HR" sz="3200" dirty="0" smtClean="0">
                <a:latin typeface="Lucida Handwriting" pitchFamily="66" charset="0"/>
              </a:rPr>
            </a:br>
            <a:r>
              <a:rPr lang="hr-HR" sz="3200" dirty="0" smtClean="0">
                <a:latin typeface="Lucida Handwriting" pitchFamily="66" charset="0"/>
              </a:rPr>
              <a:t>(Maria </a:t>
            </a:r>
            <a:r>
              <a:rPr lang="hr-HR" sz="3200" dirty="0" err="1" smtClean="0">
                <a:latin typeface="Lucida Handwriting" pitchFamily="66" charset="0"/>
              </a:rPr>
              <a:t>Montesori</a:t>
            </a:r>
            <a:r>
              <a:rPr lang="hr-HR" sz="3200" dirty="0" smtClean="0">
                <a:latin typeface="Lucida Handwriting" pitchFamily="66" charset="0"/>
              </a:rPr>
              <a:t>)</a:t>
            </a:r>
            <a:endParaRPr lang="hr-HR" sz="3200" dirty="0">
              <a:latin typeface="Lucida Handwriting" pitchFamily="66" charset="0"/>
            </a:endParaRPr>
          </a:p>
        </p:txBody>
      </p:sp>
      <p:pic>
        <p:nvPicPr>
          <p:cNvPr id="3074" name="Picture 2" descr="C:\Users\Ucitelj_32\Desktop\web\bookmarks\Nova mapa\dr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8994"/>
            <a:ext cx="2376264" cy="65570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citelj_32\Desktop\web\bookmarks\Nova mapa\drvo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8" y="4365104"/>
            <a:ext cx="6077841" cy="202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21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274638"/>
            <a:ext cx="5626968" cy="2290266"/>
          </a:xfrm>
        </p:spPr>
        <p:txBody>
          <a:bodyPr>
            <a:normAutofit fontScale="90000"/>
          </a:bodyPr>
          <a:lstStyle/>
          <a:p>
            <a:r>
              <a:rPr lang="hr-HR" dirty="0" smtClean="0">
                <a:latin typeface="Lucida Handwriting" pitchFamily="66" charset="0"/>
              </a:rPr>
              <a:t>Zdravlje je najveće bogatstvo! (</a:t>
            </a:r>
            <a:r>
              <a:rPr lang="hr-HR" dirty="0" err="1" smtClean="0">
                <a:latin typeface="Lucida Handwriting" pitchFamily="66" charset="0"/>
              </a:rPr>
              <a:t>Vergilije</a:t>
            </a:r>
            <a:r>
              <a:rPr lang="hr-HR" dirty="0" smtClean="0">
                <a:latin typeface="Lucida Handwriting" pitchFamily="66" charset="0"/>
              </a:rPr>
              <a:t>)</a:t>
            </a:r>
            <a:endParaRPr lang="hr-HR" dirty="0">
              <a:latin typeface="Lucida Handwriting" pitchFamily="66" charset="0"/>
            </a:endParaRPr>
          </a:p>
        </p:txBody>
      </p:sp>
      <p:pic>
        <p:nvPicPr>
          <p:cNvPr id="10242" name="Picture 2" descr="C:\Users\Ucitelj_32\Desktop\web\bookmarks\Nova mapa\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490242" cy="64087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citelj_32\Desktop\web\bookmarks\Nova mapa\list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833688"/>
            <a:ext cx="5736412" cy="217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418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4663" y="404664"/>
            <a:ext cx="5672137" cy="1863080"/>
          </a:xfrm>
        </p:spPr>
        <p:txBody>
          <a:bodyPr>
            <a:normAutofit fontScale="90000"/>
          </a:bodyPr>
          <a:lstStyle/>
          <a:p>
            <a:r>
              <a:rPr lang="hr-HR" dirty="0" smtClean="0">
                <a:latin typeface="Lucida Handwriting" pitchFamily="66" charset="0"/>
              </a:rPr>
              <a:t>Želja za zdravljem je pola bitke! (</a:t>
            </a:r>
            <a:r>
              <a:rPr lang="hr-HR" dirty="0" err="1" smtClean="0">
                <a:latin typeface="Lucida Handwriting" pitchFamily="66" charset="0"/>
              </a:rPr>
              <a:t>Seneka</a:t>
            </a:r>
            <a:r>
              <a:rPr lang="hr-HR" dirty="0" smtClean="0">
                <a:latin typeface="Lucida Handwriting" pitchFamily="66" charset="0"/>
              </a:rPr>
              <a:t>)</a:t>
            </a:r>
            <a:endParaRPr lang="hr-HR" dirty="0">
              <a:latin typeface="Lucida Handwriting" pitchFamily="66" charset="0"/>
            </a:endParaRPr>
          </a:p>
        </p:txBody>
      </p:sp>
      <p:pic>
        <p:nvPicPr>
          <p:cNvPr id="5122" name="Picture 2" descr="C:\Users\Ucitelj_32\Desktop\web\bookmarks\Nova mapa\jabu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9075"/>
            <a:ext cx="2592288" cy="647111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citelj_32\Desktop\web\bookmarks\Nova mapa\jabuke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2838450"/>
            <a:ext cx="5924855" cy="224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14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citelj_32\Desktop\web\bookmarks\Nova mapa\šalice ča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48" y="332656"/>
            <a:ext cx="2356251" cy="6176743"/>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Ucitelj_32\Desktop\web\bookmarks\Nova mapa\šalice čaj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770" y="4293096"/>
            <a:ext cx="5672756" cy="2088232"/>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p:cNvSpPr txBox="1"/>
          <p:nvPr/>
        </p:nvSpPr>
        <p:spPr>
          <a:xfrm>
            <a:off x="3431852" y="836712"/>
            <a:ext cx="4968552" cy="2308324"/>
          </a:xfrm>
          <a:prstGeom prst="rect">
            <a:avLst/>
          </a:prstGeom>
          <a:noFill/>
        </p:spPr>
        <p:txBody>
          <a:bodyPr wrap="square" rtlCol="0">
            <a:spAutoFit/>
          </a:bodyPr>
          <a:lstStyle/>
          <a:p>
            <a:r>
              <a:rPr lang="hr-HR" sz="3600" dirty="0">
                <a:solidFill>
                  <a:prstClr val="black"/>
                </a:solidFill>
                <a:latin typeface="Lucida Handwriting" pitchFamily="66" charset="0"/>
              </a:rPr>
              <a:t>Zdravlje nije sve, ali bez zdravlja sve je ništa! (Schopenhauer!)</a:t>
            </a:r>
          </a:p>
        </p:txBody>
      </p:sp>
    </p:spTree>
    <p:extLst>
      <p:ext uri="{BB962C8B-B14F-4D97-AF65-F5344CB8AC3E}">
        <p14:creationId xmlns:p14="http://schemas.microsoft.com/office/powerpoint/2010/main" val="2460606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75856" y="185787"/>
            <a:ext cx="5544616" cy="3603253"/>
          </a:xfrm>
        </p:spPr>
        <p:txBody>
          <a:bodyPr>
            <a:normAutofit fontScale="90000"/>
          </a:bodyPr>
          <a:lstStyle/>
          <a:p>
            <a:r>
              <a:rPr lang="hr-HR" dirty="0" smtClean="0">
                <a:latin typeface="Lucida Handwriting" pitchFamily="66" charset="0"/>
              </a:rPr>
              <a:t>Neka hrana bude tvoj lijek, a lijek tvoj neka bude hrana! (Hipokrat)</a:t>
            </a:r>
            <a:br>
              <a:rPr lang="hr-HR" dirty="0" smtClean="0">
                <a:latin typeface="Lucida Handwriting" pitchFamily="66" charset="0"/>
              </a:rPr>
            </a:br>
            <a:endParaRPr lang="hr-HR" dirty="0">
              <a:latin typeface="Lucida Handwriting" pitchFamily="66" charset="0"/>
            </a:endParaRPr>
          </a:p>
        </p:txBody>
      </p:sp>
      <p:pic>
        <p:nvPicPr>
          <p:cNvPr id="8194" name="Picture 2" descr="C:\Users\Ucitelj_32\Desktop\web\bookmarks\Nova mapa\kl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5787"/>
            <a:ext cx="2607904" cy="648072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citelj_32\Desktop\web\bookmarks\Nova mapa\klic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065" y="4005064"/>
            <a:ext cx="608263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23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31840" y="274638"/>
            <a:ext cx="5554960" cy="2146250"/>
          </a:xfrm>
        </p:spPr>
        <p:txBody>
          <a:bodyPr>
            <a:normAutofit/>
          </a:bodyPr>
          <a:lstStyle/>
          <a:p>
            <a:r>
              <a:rPr lang="hr-HR" dirty="0" smtClean="0">
                <a:latin typeface="Lucida Handwriting" pitchFamily="66" charset="0"/>
              </a:rPr>
              <a:t>Nasmiješi se! Ti si jedinstvena i predivna osoba!</a:t>
            </a:r>
            <a:endParaRPr lang="hr-HR" dirty="0">
              <a:latin typeface="Lucida Handwriting" pitchFamily="66" charset="0"/>
            </a:endParaRPr>
          </a:p>
        </p:txBody>
      </p:sp>
      <p:pic>
        <p:nvPicPr>
          <p:cNvPr id="7170" name="Picture 2" descr="C:\Users\Ucitelj_32\Desktop\web\bookmarks\Nova mapa\jagod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2664296" cy="617538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citelj_32\Desktop\web\bookmarks\Nova mapa\jagoda2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79749" y="1449043"/>
            <a:ext cx="2592288" cy="554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455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0" y="548680"/>
            <a:ext cx="5893273" cy="1498178"/>
          </a:xfrm>
        </p:spPr>
        <p:txBody>
          <a:bodyPr>
            <a:normAutofit/>
          </a:bodyPr>
          <a:lstStyle/>
          <a:p>
            <a:r>
              <a:rPr lang="hr-HR" dirty="0" smtClean="0">
                <a:latin typeface="Lucida Handwriting" pitchFamily="66" charset="0"/>
              </a:rPr>
              <a:t>Govori istinu iako ti glas drhti!</a:t>
            </a:r>
            <a:endParaRPr lang="hr-HR" dirty="0">
              <a:latin typeface="Lucida Handwriting" pitchFamily="66" charset="0"/>
            </a:endParaRPr>
          </a:p>
        </p:txBody>
      </p:sp>
      <p:pic>
        <p:nvPicPr>
          <p:cNvPr id="4098" name="Picture 2" descr="C:\Users\Ucitelj_32\Desktop\web\bookmarks\Nova mapa\jabu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520280" cy="671499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citelj_32\Desktop\web\bookmarks\Nova mapa\jabuk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7" y="3088476"/>
            <a:ext cx="6037288" cy="199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34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0"/>
            <a:ext cx="66865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80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779912" y="274638"/>
            <a:ext cx="4906888" cy="2218258"/>
          </a:xfrm>
        </p:spPr>
        <p:txBody>
          <a:bodyPr>
            <a:normAutofit/>
          </a:bodyPr>
          <a:lstStyle/>
          <a:p>
            <a:r>
              <a:rPr lang="hr-HR" dirty="0" smtClean="0">
                <a:latin typeface="Lucida Handwriting" pitchFamily="66" charset="0"/>
              </a:rPr>
              <a:t>Sjeti se, u redu je biti nesavršen!</a:t>
            </a:r>
            <a:endParaRPr lang="hr-HR" dirty="0">
              <a:latin typeface="Lucida Handwriting" pitchFamily="66" charset="0"/>
            </a:endParaRPr>
          </a:p>
        </p:txBody>
      </p:sp>
      <p:pic>
        <p:nvPicPr>
          <p:cNvPr id="15362" name="Picture 2" descr="C:\Users\Ucitelj_32\Desktop\web\bookmarks\Nova mapa\ok je biti nesavrš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2" y="116632"/>
            <a:ext cx="2367037" cy="640871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Ucitelj_32\Desktop\web\bookmarks\Nova mapa\ok je bi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085" y="3218110"/>
            <a:ext cx="6283592" cy="211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844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7824" y="274638"/>
            <a:ext cx="5698976" cy="1143000"/>
          </a:xfrm>
        </p:spPr>
        <p:txBody>
          <a:bodyPr>
            <a:normAutofit fontScale="90000"/>
          </a:bodyPr>
          <a:lstStyle/>
          <a:p>
            <a:r>
              <a:rPr lang="hr-HR" dirty="0" smtClean="0">
                <a:latin typeface="Lucida Handwriting" pitchFamily="66" charset="0"/>
              </a:rPr>
              <a:t>U zdravom tijelu zdrav duh!</a:t>
            </a:r>
            <a:endParaRPr lang="hr-HR" dirty="0">
              <a:latin typeface="Lucida Handwriting" pitchFamily="66" charset="0"/>
            </a:endParaRPr>
          </a:p>
        </p:txBody>
      </p:sp>
      <p:pic>
        <p:nvPicPr>
          <p:cNvPr id="9218" name="Picture 2" descr="C:\Users\Ucitelj_32\Desktop\web\bookmarks\Nova mapa\klizanje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2296377" cy="59766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citelj_32\Desktop\web\bookmarks\Nova mapa\klizan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1556791"/>
            <a:ext cx="6268342" cy="22222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citelj_32\Desktop\web\bookmarks\Nova mapa\klizanje tek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4073503"/>
            <a:ext cx="5964590" cy="230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13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latin typeface="Lucida Handwriting" pitchFamily="66" charset="0"/>
              </a:rPr>
              <a:t>Oralna higijena je jako važna!</a:t>
            </a:r>
            <a:endParaRPr lang="hr-HR" dirty="0">
              <a:latin typeface="Lucida Handwriting" pitchFamily="66" charset="0"/>
            </a:endParaRPr>
          </a:p>
        </p:txBody>
      </p:sp>
      <p:pic>
        <p:nvPicPr>
          <p:cNvPr id="16386" name="Picture 2" descr="C:\Users\Ucitelj_32\Desktop\web\bookmarks\Nova mapa\oral h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366051"/>
            <a:ext cx="2376264" cy="528326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Ucitelj_32\Desktop\web\bookmarks\Nova mapa\oralna higij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66051"/>
            <a:ext cx="2448272" cy="532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183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71800" y="274638"/>
            <a:ext cx="5915000" cy="3330922"/>
          </a:xfrm>
        </p:spPr>
        <p:txBody>
          <a:bodyPr>
            <a:noAutofit/>
          </a:bodyPr>
          <a:lstStyle/>
          <a:p>
            <a:r>
              <a:rPr lang="hr-HR" sz="3200" dirty="0" smtClean="0">
                <a:latin typeface="Lucida Handwriting" pitchFamily="66" charset="0"/>
              </a:rPr>
              <a:t>Većinu </a:t>
            </a:r>
            <a:r>
              <a:rPr lang="hr-HR" sz="3200" dirty="0" err="1" smtClean="0">
                <a:latin typeface="Lucida Handwriting" pitchFamily="66" charset="0"/>
              </a:rPr>
              <a:t>nutrijenata</a:t>
            </a:r>
            <a:r>
              <a:rPr lang="hr-HR" sz="3200" dirty="0" smtClean="0">
                <a:latin typeface="Lucida Handwriting" pitchFamily="66" charset="0"/>
              </a:rPr>
              <a:t> (vitamina i minerala) nalazi se u voću i povrću. Jedite ih često i uživajte u bogatstvu njihovih okusa!</a:t>
            </a:r>
            <a:endParaRPr lang="hr-HR" sz="3200" dirty="0">
              <a:latin typeface="Lucida Handwriting" pitchFamily="66" charset="0"/>
            </a:endParaRPr>
          </a:p>
        </p:txBody>
      </p:sp>
      <p:pic>
        <p:nvPicPr>
          <p:cNvPr id="25602" name="Picture 2" descr="C:\Users\Ucitelj_32\Desktop\web\bookmarks\Nova mapa\voće i povrć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43" y="394964"/>
            <a:ext cx="2304256" cy="642119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Ucitelj_32\Desktop\web\bookmarks\Nova mapa\voće i povrće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221088"/>
            <a:ext cx="6208230" cy="236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83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15816" y="274638"/>
            <a:ext cx="5770984" cy="2218258"/>
          </a:xfrm>
        </p:spPr>
        <p:txBody>
          <a:bodyPr>
            <a:normAutofit fontScale="90000"/>
          </a:bodyPr>
          <a:lstStyle/>
          <a:p>
            <a:r>
              <a:rPr lang="hr-HR" sz="2000" dirty="0" smtClean="0">
                <a:latin typeface="Lucida Handwriting" pitchFamily="66" charset="0"/>
              </a:rPr>
              <a:t>Crveno voće i povrće stimulira proizvodnju melanina koji nas štiti od UV zraka i sprečava infekcije. Jedenjem crvenog voća i povrća unosimo veliku količinu vitamina, posebno C i A, koji pomažu regeneraciji, tj. obnavljanju tjelesnih stanica te jačaju imunitet! </a:t>
            </a:r>
            <a:endParaRPr lang="hr-HR" sz="2000" dirty="0">
              <a:latin typeface="Lucida Handwriting" pitchFamily="66" charset="0"/>
            </a:endParaRPr>
          </a:p>
        </p:txBody>
      </p:sp>
      <p:pic>
        <p:nvPicPr>
          <p:cNvPr id="6146" name="Picture 2" descr="C:\Users\Ucitelj_32\Desktop\web\bookmarks\Nova mapa\jago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1"/>
            <a:ext cx="2448272" cy="660243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citelj_32\Desktop\web\bookmarks\Nova mapa\jagod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924943"/>
            <a:ext cx="6124972" cy="229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citelj_32\Desktop\web\bookmarks\Nova mapa\luben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2757246" cy="622469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Ucitelj_32\Desktop\web\bookmarks\Nova mapa\zelene jabu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62546"/>
            <a:ext cx="2304255" cy="6400709"/>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p:cNvSpPr txBox="1"/>
          <p:nvPr/>
        </p:nvSpPr>
        <p:spPr>
          <a:xfrm>
            <a:off x="3491880" y="692696"/>
            <a:ext cx="2520280" cy="2246769"/>
          </a:xfrm>
          <a:prstGeom prst="rect">
            <a:avLst/>
          </a:prstGeom>
          <a:noFill/>
        </p:spPr>
        <p:txBody>
          <a:bodyPr wrap="square" rtlCol="0">
            <a:spAutoFit/>
          </a:bodyPr>
          <a:lstStyle/>
          <a:p>
            <a:r>
              <a:rPr lang="hr-HR" sz="2800" dirty="0" smtClean="0">
                <a:latin typeface="Lucida Handwriting" pitchFamily="66" charset="0"/>
              </a:rPr>
              <a:t>Jedna jabuka na dan tjera doktora van!</a:t>
            </a:r>
            <a:endParaRPr lang="hr-HR" sz="2800" dirty="0">
              <a:latin typeface="Lucida Handwriting" pitchFamily="66" charset="0"/>
            </a:endParaRPr>
          </a:p>
        </p:txBody>
      </p:sp>
    </p:spTree>
    <p:extLst>
      <p:ext uri="{BB962C8B-B14F-4D97-AF65-F5344CB8AC3E}">
        <p14:creationId xmlns:p14="http://schemas.microsoft.com/office/powerpoint/2010/main" val="3717373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93877" y="200696"/>
            <a:ext cx="5626968" cy="3384376"/>
          </a:xfrm>
        </p:spPr>
        <p:txBody>
          <a:bodyPr>
            <a:normAutofit fontScale="90000"/>
          </a:bodyPr>
          <a:lstStyle/>
          <a:p>
            <a:r>
              <a:rPr lang="hr-HR" sz="3600" dirty="0" smtClean="0">
                <a:latin typeface="Lucida Handwriting" pitchFamily="66" charset="0"/>
              </a:rPr>
              <a:t>Narančasto voće i povrće stimulira proizvodnju melanina koji nas štiti od UV zraka i bogato je visokoenergetskim svojstvima.</a:t>
            </a:r>
            <a:endParaRPr lang="hr-HR" sz="3600" dirty="0">
              <a:latin typeface="Lucida Handwriting" pitchFamily="66" charset="0"/>
            </a:endParaRPr>
          </a:p>
        </p:txBody>
      </p:sp>
      <p:pic>
        <p:nvPicPr>
          <p:cNvPr id="14338" name="Picture 2" descr="C:\Users\Ucitelj_32\Desktop\web\bookmarks\Nova mapa\mrk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96" y="188640"/>
            <a:ext cx="2452812" cy="648864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citelj_32\Desktop\web\bookmarks\Nova mapa\mrkv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275" y="4005064"/>
            <a:ext cx="5874172" cy="205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952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116632"/>
            <a:ext cx="5626968" cy="3528391"/>
          </a:xfrm>
        </p:spPr>
        <p:txBody>
          <a:bodyPr>
            <a:noAutofit/>
          </a:bodyPr>
          <a:lstStyle/>
          <a:p>
            <a:r>
              <a:rPr lang="hr-HR" sz="3200" dirty="0" smtClean="0">
                <a:latin typeface="Lucida Handwriting" pitchFamily="66" charset="0"/>
              </a:rPr>
              <a:t>Boju mrkvi daje </a:t>
            </a:r>
            <a:r>
              <a:rPr lang="hr-HR" sz="3200" dirty="0" err="1" smtClean="0">
                <a:latin typeface="Lucida Handwriting" pitchFamily="66" charset="0"/>
              </a:rPr>
              <a:t>karotin</a:t>
            </a:r>
            <a:r>
              <a:rPr lang="hr-HR" sz="3200" dirty="0" smtClean="0">
                <a:latin typeface="Lucida Handwriting" pitchFamily="66" charset="0"/>
              </a:rPr>
              <a:t>, pigment koji njeguje kožu i štiti tijelo od toksina te pomaže regeneraciju tkiva. Mrkve su dobre za vid!</a:t>
            </a:r>
            <a:endParaRPr lang="hr-HR" sz="3200" dirty="0">
              <a:latin typeface="Lucida Handwriting" pitchFamily="66" charset="0"/>
            </a:endParaRPr>
          </a:p>
        </p:txBody>
      </p:sp>
      <p:pic>
        <p:nvPicPr>
          <p:cNvPr id="12290" name="Picture 2" descr="C:\Users\Ucitelj_32\Desktop\web\bookmarks\Nova mapa\mrkv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5"/>
            <a:ext cx="2520280" cy="606528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Ucitelj_32\Desktop\web\bookmarks\Nova mapa\mrkva 2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868564"/>
            <a:ext cx="5884467" cy="25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99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citelj_32\Desktop\web\bookmarks\Nova mapa\cik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2686050" cy="63341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Ucitelj_32\Desktop\web\bookmarks\Nova mapa\cikl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885" y="116632"/>
            <a:ext cx="2636741" cy="6334125"/>
          </a:xfrm>
          <a:prstGeom prst="rect">
            <a:avLst/>
          </a:prstGeom>
          <a:noFill/>
          <a:extLst>
            <a:ext uri="{909E8E84-426E-40DD-AFC4-6F175D3DCCD1}">
              <a14:hiddenFill xmlns:a14="http://schemas.microsoft.com/office/drawing/2010/main">
                <a:solidFill>
                  <a:srgbClr val="FFFFFF"/>
                </a:solidFill>
              </a14:hiddenFill>
            </a:ext>
          </a:extLst>
        </p:spPr>
      </p:pic>
      <p:sp>
        <p:nvSpPr>
          <p:cNvPr id="3" name="TekstniOkvir 2"/>
          <p:cNvSpPr txBox="1"/>
          <p:nvPr/>
        </p:nvSpPr>
        <p:spPr>
          <a:xfrm>
            <a:off x="6156176" y="1124744"/>
            <a:ext cx="2736304" cy="4093428"/>
          </a:xfrm>
          <a:prstGeom prst="rect">
            <a:avLst/>
          </a:prstGeom>
          <a:noFill/>
        </p:spPr>
        <p:txBody>
          <a:bodyPr wrap="square" rtlCol="0">
            <a:spAutoFit/>
          </a:bodyPr>
          <a:lstStyle/>
          <a:p>
            <a:r>
              <a:rPr lang="hr-HR" sz="2000" dirty="0">
                <a:latin typeface="Lucida Handwriting" pitchFamily="66" charset="0"/>
              </a:rPr>
              <a:t>Možda nije najljepše povrće, ali sigurno je jedno od najjačih. Od davnina se </a:t>
            </a:r>
            <a:r>
              <a:rPr lang="hr-HR" sz="2000" dirty="0" smtClean="0">
                <a:latin typeface="Lucida Handwriting" pitchFamily="66" charset="0"/>
              </a:rPr>
              <a:t>koristila </a:t>
            </a:r>
            <a:r>
              <a:rPr lang="hr-HR" sz="2000" dirty="0">
                <a:latin typeface="Lucida Handwriting" pitchFamily="66" charset="0"/>
              </a:rPr>
              <a:t>za liječenje anemije. </a:t>
            </a:r>
            <a:r>
              <a:rPr lang="hr-HR" sz="2000" dirty="0" smtClean="0">
                <a:latin typeface="Lucida Handwriting" pitchFamily="66" charset="0"/>
              </a:rPr>
              <a:t>Bogata </a:t>
            </a:r>
            <a:r>
              <a:rPr lang="hr-HR" sz="2000" dirty="0">
                <a:latin typeface="Lucida Handwriting" pitchFamily="66" charset="0"/>
              </a:rPr>
              <a:t>je mineralima, ugljikohidratima, mastima i proteinima .</a:t>
            </a:r>
          </a:p>
        </p:txBody>
      </p:sp>
    </p:spTree>
    <p:extLst>
      <p:ext uri="{BB962C8B-B14F-4D97-AF65-F5344CB8AC3E}">
        <p14:creationId xmlns:p14="http://schemas.microsoft.com/office/powerpoint/2010/main" val="363762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68206" y="274637"/>
            <a:ext cx="5618594" cy="3586411"/>
          </a:xfrm>
        </p:spPr>
        <p:txBody>
          <a:bodyPr>
            <a:noAutofit/>
          </a:bodyPr>
          <a:lstStyle/>
          <a:p>
            <a:r>
              <a:rPr lang="hr-HR" sz="3600" dirty="0" err="1" smtClean="0">
                <a:latin typeface="Lucida Handwriting" pitchFamily="66" charset="0"/>
              </a:rPr>
              <a:t>Buča</a:t>
            </a:r>
            <a:r>
              <a:rPr lang="hr-HR" sz="3600" dirty="0" smtClean="0">
                <a:latin typeface="Lucida Handwriting" pitchFamily="66" charset="0"/>
              </a:rPr>
              <a:t> je prvakinja povrća. Ima šest puta više pektina od jabuka i. Bogata je vitaminima A, C i E. Sadrži sulfatne soli i željezo!</a:t>
            </a:r>
            <a:endParaRPr lang="hr-HR" sz="3600" dirty="0">
              <a:latin typeface="Lucida Handwriting" pitchFamily="66" charset="0"/>
            </a:endParaRPr>
          </a:p>
        </p:txBody>
      </p:sp>
      <p:pic>
        <p:nvPicPr>
          <p:cNvPr id="27650" name="Picture 2" descr="C:\Users\Ucitelj_32\Desktop\web\bookmarks\Nova mapa\buč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4525"/>
            <a:ext cx="2665387" cy="6195701"/>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Ucitelj_32\Desktop\web\bookmarks\Nova mapa\buča 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206" y="4033347"/>
            <a:ext cx="5933583" cy="227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25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t>Bookmarker</a:t>
            </a:r>
            <a:r>
              <a:rPr lang="hr-HR" dirty="0" smtClean="0"/>
              <a:t> Exchange Project / Projekt razmjene </a:t>
            </a:r>
            <a:r>
              <a:rPr lang="hr-HR" dirty="0" err="1" smtClean="0"/>
              <a:t>straničnika</a:t>
            </a:r>
            <a:endParaRPr lang="hr-HR" dirty="0"/>
          </a:p>
        </p:txBody>
      </p:sp>
      <p:sp>
        <p:nvSpPr>
          <p:cNvPr id="3" name="Rezervirano mjesto sadržaja 2"/>
          <p:cNvSpPr>
            <a:spLocks noGrp="1"/>
          </p:cNvSpPr>
          <p:nvPr>
            <p:ph idx="1"/>
          </p:nvPr>
        </p:nvSpPr>
        <p:spPr/>
        <p:txBody>
          <a:bodyPr>
            <a:normAutofit fontScale="55000" lnSpcReduction="20000"/>
          </a:bodyPr>
          <a:lstStyle/>
          <a:p>
            <a:r>
              <a:rPr lang="vi-VN" dirty="0">
                <a:solidFill>
                  <a:srgbClr val="000000"/>
                </a:solidFill>
                <a:latin typeface="Verdana"/>
              </a:rPr>
              <a:t>Projekt razmjene </a:t>
            </a:r>
            <a:r>
              <a:rPr lang="hr-HR" dirty="0" err="1" smtClean="0">
                <a:solidFill>
                  <a:srgbClr val="000000"/>
                </a:solidFill>
                <a:latin typeface="Verdana"/>
              </a:rPr>
              <a:t>straničnika</a:t>
            </a:r>
            <a:r>
              <a:rPr lang="vi-VN" dirty="0" smtClean="0">
                <a:solidFill>
                  <a:srgbClr val="000000"/>
                </a:solidFill>
                <a:latin typeface="Verdana"/>
              </a:rPr>
              <a:t> </a:t>
            </a:r>
            <a:r>
              <a:rPr lang="vi-VN" dirty="0">
                <a:solidFill>
                  <a:srgbClr val="000000"/>
                </a:solidFill>
                <a:latin typeface="Verdana"/>
              </a:rPr>
              <a:t>uključuje </a:t>
            </a:r>
            <a:r>
              <a:rPr lang="hr-HR" dirty="0" smtClean="0">
                <a:solidFill>
                  <a:srgbClr val="000000"/>
                </a:solidFill>
                <a:latin typeface="Verdana"/>
              </a:rPr>
              <a:t>povezivanje</a:t>
            </a:r>
            <a:r>
              <a:rPr lang="vi-VN" dirty="0" smtClean="0">
                <a:solidFill>
                  <a:srgbClr val="000000"/>
                </a:solidFill>
                <a:latin typeface="Verdana"/>
              </a:rPr>
              <a:t> škol</a:t>
            </a:r>
            <a:r>
              <a:rPr lang="hr-HR" dirty="0" smtClean="0">
                <a:solidFill>
                  <a:srgbClr val="000000"/>
                </a:solidFill>
                <a:latin typeface="Verdana"/>
              </a:rPr>
              <a:t>a iz različitih zemalja svijeta</a:t>
            </a:r>
            <a:r>
              <a:rPr lang="vi-VN" dirty="0" smtClean="0">
                <a:solidFill>
                  <a:srgbClr val="000000"/>
                </a:solidFill>
                <a:latin typeface="Verdana"/>
              </a:rPr>
              <a:t> </a:t>
            </a:r>
            <a:r>
              <a:rPr lang="vi-VN" dirty="0">
                <a:solidFill>
                  <a:srgbClr val="000000"/>
                </a:solidFill>
                <a:latin typeface="Verdana"/>
              </a:rPr>
              <a:t>koje izrađuju </a:t>
            </a:r>
            <a:r>
              <a:rPr lang="hr-HR" dirty="0" err="1" smtClean="0">
                <a:solidFill>
                  <a:srgbClr val="000000"/>
                </a:solidFill>
                <a:latin typeface="Verdana"/>
              </a:rPr>
              <a:t>straničnike</a:t>
            </a:r>
            <a:r>
              <a:rPr lang="hr-HR" dirty="0" smtClean="0">
                <a:solidFill>
                  <a:srgbClr val="000000"/>
                </a:solidFill>
                <a:latin typeface="Verdana"/>
              </a:rPr>
              <a:t> te ih međusobno razmjenjuju poštom. Sloboda u kreativnosti je apsolutna (metode, tehnike, oblici), ali potrebno se držati zadane teme. </a:t>
            </a:r>
          </a:p>
          <a:p>
            <a:r>
              <a:rPr lang="hr-HR" dirty="0" smtClean="0">
                <a:solidFill>
                  <a:srgbClr val="000000"/>
                </a:solidFill>
                <a:latin typeface="Verdana"/>
              </a:rPr>
              <a:t>T</a:t>
            </a:r>
            <a:r>
              <a:rPr lang="vi-VN" dirty="0" smtClean="0">
                <a:solidFill>
                  <a:srgbClr val="000000"/>
                </a:solidFill>
                <a:latin typeface="Verdana"/>
              </a:rPr>
              <a:t>ema </a:t>
            </a:r>
            <a:r>
              <a:rPr lang="vi-VN" dirty="0">
                <a:solidFill>
                  <a:srgbClr val="000000"/>
                </a:solidFill>
                <a:latin typeface="Verdana"/>
              </a:rPr>
              <a:t>za 2020. godinu je Put do zdravlja i dobrobiti. Temelji se na trećem UN-ovom cilju održivog razvoja Zdravlje i dobrobit. </a:t>
            </a:r>
            <a:r>
              <a:rPr lang="hr-HR" dirty="0" smtClean="0">
                <a:solidFill>
                  <a:srgbClr val="000000"/>
                </a:solidFill>
                <a:latin typeface="Verdana"/>
              </a:rPr>
              <a:t>Ideja je </a:t>
            </a:r>
            <a:r>
              <a:rPr lang="vi-VN" dirty="0" smtClean="0">
                <a:solidFill>
                  <a:srgbClr val="000000"/>
                </a:solidFill>
                <a:latin typeface="Verdana"/>
              </a:rPr>
              <a:t>promisl</a:t>
            </a:r>
            <a:r>
              <a:rPr lang="hr-HR" dirty="0" err="1" smtClean="0">
                <a:solidFill>
                  <a:srgbClr val="000000"/>
                </a:solidFill>
                <a:latin typeface="Verdana"/>
              </a:rPr>
              <a:t>iti</a:t>
            </a:r>
            <a:r>
              <a:rPr lang="vi-VN" dirty="0" smtClean="0">
                <a:solidFill>
                  <a:srgbClr val="000000"/>
                </a:solidFill>
                <a:latin typeface="Verdana"/>
              </a:rPr>
              <a:t> </a:t>
            </a:r>
            <a:r>
              <a:rPr lang="vi-VN" dirty="0">
                <a:solidFill>
                  <a:srgbClr val="000000"/>
                </a:solidFill>
                <a:latin typeface="Verdana"/>
              </a:rPr>
              <a:t>i </a:t>
            </a:r>
            <a:r>
              <a:rPr lang="vi-VN" dirty="0" smtClean="0">
                <a:solidFill>
                  <a:srgbClr val="000000"/>
                </a:solidFill>
                <a:latin typeface="Verdana"/>
              </a:rPr>
              <a:t>proslav</a:t>
            </a:r>
            <a:r>
              <a:rPr lang="hr-HR" dirty="0" err="1" smtClean="0">
                <a:solidFill>
                  <a:srgbClr val="000000"/>
                </a:solidFill>
                <a:latin typeface="Verdana"/>
              </a:rPr>
              <a:t>iti</a:t>
            </a:r>
            <a:r>
              <a:rPr lang="vi-VN" dirty="0" smtClean="0">
                <a:solidFill>
                  <a:srgbClr val="000000"/>
                </a:solidFill>
                <a:latin typeface="Verdana"/>
              </a:rPr>
              <a:t> </a:t>
            </a:r>
            <a:r>
              <a:rPr lang="vi-VN" dirty="0">
                <a:solidFill>
                  <a:srgbClr val="000000"/>
                </a:solidFill>
                <a:latin typeface="Verdana"/>
              </a:rPr>
              <a:t>vezu između knjiga, čitanja, školskih knjižnica, zdravlja i dobrobiti</a:t>
            </a:r>
            <a:r>
              <a:rPr lang="vi-VN" dirty="0" smtClean="0">
                <a:solidFill>
                  <a:srgbClr val="000000"/>
                </a:solidFill>
                <a:latin typeface="Verdana"/>
              </a:rPr>
              <a:t>.</a:t>
            </a:r>
            <a:endParaRPr lang="hr-HR" dirty="0" smtClean="0">
              <a:solidFill>
                <a:srgbClr val="000000"/>
              </a:solidFill>
              <a:latin typeface="Verdana"/>
            </a:endParaRPr>
          </a:p>
          <a:p>
            <a:r>
              <a:rPr lang="hr-HR" dirty="0" smtClean="0">
                <a:solidFill>
                  <a:srgbClr val="000000"/>
                </a:solidFill>
                <a:latin typeface="Verdana"/>
              </a:rPr>
              <a:t>Temu </a:t>
            </a:r>
            <a:r>
              <a:rPr lang="hr-HR" dirty="0">
                <a:solidFill>
                  <a:srgbClr val="000000"/>
                </a:solidFill>
                <a:latin typeface="Verdana"/>
              </a:rPr>
              <a:t>„Pronalaženje puta do dobrog zdravlja i dobrobiti“ odlučili smo predstaviti pozitivnim porukama i poslovicama o zdravlju, važnosti zdrave prehrane i bavljenja sportskim aktivnostima te važnosti čitanja na </a:t>
            </a:r>
            <a:r>
              <a:rPr lang="hr-HR" dirty="0" err="1">
                <a:solidFill>
                  <a:srgbClr val="000000"/>
                </a:solidFill>
                <a:latin typeface="Verdana"/>
              </a:rPr>
              <a:t>straničnicima</a:t>
            </a:r>
            <a:r>
              <a:rPr lang="hr-HR" dirty="0">
                <a:solidFill>
                  <a:srgbClr val="000000"/>
                </a:solidFill>
                <a:latin typeface="Verdana"/>
              </a:rPr>
              <a:t>. Nacrtali smo i neke ljekovite biljke koje rastu u Hrvatskoj i koje se koriste za poboljšanje zdravlja i imuniteta. Hrvatsku tradicijsku kulturu predstavili smo na nekoliko </a:t>
            </a:r>
            <a:r>
              <a:rPr lang="hr-HR" dirty="0" err="1">
                <a:solidFill>
                  <a:srgbClr val="000000"/>
                </a:solidFill>
                <a:latin typeface="Verdana"/>
              </a:rPr>
              <a:t>straničnika</a:t>
            </a:r>
            <a:r>
              <a:rPr lang="hr-HR" dirty="0">
                <a:solidFill>
                  <a:srgbClr val="000000"/>
                </a:solidFill>
                <a:latin typeface="Verdana"/>
              </a:rPr>
              <a:t> sa licitarskim srcem, hrvatskim tradicijskim suvenirom.</a:t>
            </a:r>
          </a:p>
          <a:p>
            <a:pPr marL="0" indent="0">
              <a:buNone/>
            </a:pPr>
            <a:r>
              <a:rPr lang="hr-HR" dirty="0"/>
              <a:t/>
            </a:r>
            <a:br>
              <a:rPr lang="hr-HR" dirty="0"/>
            </a:br>
            <a:endParaRPr lang="hr-HR" dirty="0"/>
          </a:p>
        </p:txBody>
      </p:sp>
    </p:spTree>
    <p:extLst>
      <p:ext uri="{BB962C8B-B14F-4D97-AF65-F5344CB8AC3E}">
        <p14:creationId xmlns:p14="http://schemas.microsoft.com/office/powerpoint/2010/main" val="1797994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citelj_32\Desktop\web\bookmarks\Nova mapa\baz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2232248" cy="64906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653136"/>
            <a:ext cx="5543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utnik 1"/>
          <p:cNvSpPr/>
          <p:nvPr/>
        </p:nvSpPr>
        <p:spPr>
          <a:xfrm>
            <a:off x="3131840" y="476672"/>
            <a:ext cx="5544616" cy="3170099"/>
          </a:xfrm>
          <a:prstGeom prst="rect">
            <a:avLst/>
          </a:prstGeom>
        </p:spPr>
        <p:txBody>
          <a:bodyPr wrap="square">
            <a:spAutoFit/>
          </a:bodyPr>
          <a:lstStyle/>
          <a:p>
            <a:r>
              <a:rPr lang="hr-HR" sz="2000" dirty="0">
                <a:latin typeface="Lucida Handwriting" pitchFamily="66" charset="0"/>
              </a:rPr>
              <a:t>Bazga se još od vremena Hipokrata smatra ljekovitom biljkom, a njezina svojstva pomoći će u liječenju upala, probavnih smetnji, </a:t>
            </a:r>
            <a:r>
              <a:rPr lang="hr-HR" sz="2000" dirty="0" err="1">
                <a:latin typeface="Lucida Handwriting" pitchFamily="66" charset="0"/>
              </a:rPr>
              <a:t>reumatoidnih</a:t>
            </a:r>
            <a:r>
              <a:rPr lang="hr-HR" sz="2000" dirty="0">
                <a:latin typeface="Lucida Handwriting" pitchFamily="66" charset="0"/>
              </a:rPr>
              <a:t> bolesti i </a:t>
            </a:r>
            <a:r>
              <a:rPr lang="hr-HR" sz="2000" dirty="0" smtClean="0">
                <a:latin typeface="Lucida Handwriting" pitchFamily="66" charset="0"/>
              </a:rPr>
              <a:t>astme. </a:t>
            </a:r>
            <a:r>
              <a:rPr lang="hr-HR" sz="2000" dirty="0">
                <a:latin typeface="Lucida Handwriting" pitchFamily="66" charset="0"/>
              </a:rPr>
              <a:t>P</a:t>
            </a:r>
            <a:r>
              <a:rPr lang="hr-HR" sz="2000" dirty="0" smtClean="0">
                <a:latin typeface="Lucida Handwriting" pitchFamily="66" charset="0"/>
              </a:rPr>
              <a:t>otaknut </a:t>
            </a:r>
            <a:r>
              <a:rPr lang="hr-HR" sz="2000" dirty="0">
                <a:latin typeface="Lucida Handwriting" pitchFamily="66" charset="0"/>
              </a:rPr>
              <a:t>će znojenje i očistiti tijelo od toksina. Obožavamo sirup od bazge i u kasno proljeće beremo bazgu i pomažemo majkama </a:t>
            </a:r>
            <a:r>
              <a:rPr lang="hr-HR" sz="2000" dirty="0" smtClean="0">
                <a:latin typeface="Lucida Handwriting" pitchFamily="66" charset="0"/>
              </a:rPr>
              <a:t> napraviti </a:t>
            </a:r>
            <a:r>
              <a:rPr lang="hr-HR" sz="2000" dirty="0">
                <a:latin typeface="Lucida Handwriting" pitchFamily="66" charset="0"/>
              </a:rPr>
              <a:t>sirup (sok</a:t>
            </a:r>
            <a:r>
              <a:rPr lang="hr-HR" sz="2000" dirty="0" smtClean="0">
                <a:latin typeface="Lucida Handwriting" pitchFamily="66" charset="0"/>
              </a:rPr>
              <a:t>) od bazge. Miris bazge je predivan!</a:t>
            </a:r>
            <a:endParaRPr lang="hr-HR" sz="2000" dirty="0">
              <a:latin typeface="Lucida Handwriting" pitchFamily="66" charset="0"/>
            </a:endParaRPr>
          </a:p>
        </p:txBody>
      </p:sp>
    </p:spTree>
    <p:extLst>
      <p:ext uri="{BB962C8B-B14F-4D97-AF65-F5344CB8AC3E}">
        <p14:creationId xmlns:p14="http://schemas.microsoft.com/office/powerpoint/2010/main" val="3827109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75458" y="168219"/>
            <a:ext cx="6289029" cy="3189135"/>
          </a:xfrm>
        </p:spPr>
        <p:txBody>
          <a:bodyPr>
            <a:normAutofit/>
          </a:bodyPr>
          <a:lstStyle/>
          <a:p>
            <a:r>
              <a:rPr lang="hr-HR" sz="2000" dirty="0" smtClean="0">
                <a:latin typeface="Lucida Handwriting" pitchFamily="66" charset="0"/>
              </a:rPr>
              <a:t>Čaj od kamilice ublažuje probleme s probavom i ima umirujući učinak na organizam. Eterično ulje kamilice koristi se u </a:t>
            </a:r>
            <a:r>
              <a:rPr lang="hr-HR" sz="2000" dirty="0" err="1" smtClean="0">
                <a:latin typeface="Lucida Handwriting" pitchFamily="66" charset="0"/>
              </a:rPr>
              <a:t>aromaterapiji</a:t>
            </a:r>
            <a:r>
              <a:rPr lang="hr-HR" sz="2000" dirty="0" smtClean="0">
                <a:latin typeface="Lucida Handwriting" pitchFamily="66" charset="0"/>
              </a:rPr>
              <a:t> u svrhu ublažavanja simptoma glavobolje, menstrualnih i simptoma menopauze, alergija, opeklina te ublažavanja temperature i depresije. Koristi se kao kupka, ulje za lampu koje se inhalira.</a:t>
            </a:r>
            <a:endParaRPr lang="hr-HR" sz="2000" dirty="0">
              <a:latin typeface="Lucida Handwriting" pitchFamily="66" charset="0"/>
            </a:endParaRPr>
          </a:p>
        </p:txBody>
      </p:sp>
      <p:pic>
        <p:nvPicPr>
          <p:cNvPr id="26626" name="Picture 2" descr="C:\Users\Ucitelj_32\Desktop\web\bookmarks\Nova mapa\kamil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2088232" cy="6550266"/>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Ucitelj_32\Desktop\web\bookmarks\Nova mapa\kamilica_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668658"/>
            <a:ext cx="6215912" cy="201642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068960"/>
            <a:ext cx="1541788" cy="14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3190661"/>
            <a:ext cx="1672903" cy="110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862" y="3157472"/>
            <a:ext cx="1176337"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013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citelj_32\Desktop\web\bookmarks\Nova mapa\kopri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2" y="116632"/>
            <a:ext cx="2135344" cy="65275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4610681"/>
            <a:ext cx="4604122" cy="203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niOkvir 2"/>
          <p:cNvSpPr txBox="1"/>
          <p:nvPr/>
        </p:nvSpPr>
        <p:spPr>
          <a:xfrm>
            <a:off x="2339752" y="200765"/>
            <a:ext cx="4320480" cy="2862322"/>
          </a:xfrm>
          <a:prstGeom prst="rect">
            <a:avLst/>
          </a:prstGeom>
          <a:noFill/>
        </p:spPr>
        <p:txBody>
          <a:bodyPr wrap="square" rtlCol="0">
            <a:spAutoFit/>
          </a:bodyPr>
          <a:lstStyle/>
          <a:p>
            <a:pPr algn="ctr"/>
            <a:r>
              <a:rPr lang="vi-VN" dirty="0"/>
              <a:t>Od livadnih biljaka kopriva ima jednu od najširih primjena. Može se koristiti u prehrambene, medicinske i kozmetičke svrhe. Kopriva je najpopularnija za izradu krema, čajeva, kapsula ili za kuhanje raznih recepata. Također je vrlo česta upotreba tinkture koprive koja može potaknuti rast kose. Kopriva je vrlo cijenjena zbog bogatstva vitaminima i antioksidantima te zdravstvenih učinaka.</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858" y="7382"/>
            <a:ext cx="21701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343" y="3160996"/>
            <a:ext cx="2579290" cy="144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442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76748" y="188640"/>
            <a:ext cx="5760640" cy="3024336"/>
          </a:xfrm>
        </p:spPr>
        <p:txBody>
          <a:bodyPr>
            <a:noAutofit/>
          </a:bodyPr>
          <a:lstStyle/>
          <a:p>
            <a:r>
              <a:rPr lang="vi-VN" sz="2000" dirty="0">
                <a:latin typeface="Lucida Handwriting" pitchFamily="66" charset="0"/>
              </a:rPr>
              <a:t>Eterično ulje lavande potiče regeneraciju kože, liječi rane i ožiljke, akne, ekceme i opekline te je korisno pomagalo u liječenju svih bakterijskih i gljivičnih infekcija kože. Eterično ulje lavande također se može koristiti za inhalaciju kapanjem nekoliko kapi u posudu s vrućom vodom. To će očistiti dišne ​​putove i osvježiti cijelo tijelo</a:t>
            </a:r>
            <a:endParaRPr lang="hr-HR" sz="2000" dirty="0">
              <a:latin typeface="Lucida Handwriting" pitchFamily="66" charset="0"/>
            </a:endParaRPr>
          </a:p>
        </p:txBody>
      </p:sp>
      <p:pic>
        <p:nvPicPr>
          <p:cNvPr id="21506" name="Picture 2" descr="C:\Users\Ucitelj_32\Desktop\web\bookmarks\Nova mapa\lava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2" y="333986"/>
            <a:ext cx="2554166" cy="64807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37" y="4941168"/>
            <a:ext cx="6316663"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284984"/>
            <a:ext cx="1382961" cy="138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207" y="3282232"/>
            <a:ext cx="1800994" cy="147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3186819"/>
            <a:ext cx="1506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641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7824" y="274638"/>
            <a:ext cx="5698976" cy="3586410"/>
          </a:xfrm>
        </p:spPr>
        <p:txBody>
          <a:bodyPr>
            <a:noAutofit/>
          </a:bodyPr>
          <a:lstStyle/>
          <a:p>
            <a:r>
              <a:rPr lang="hr-HR" sz="2600" dirty="0" smtClean="0">
                <a:latin typeface="Lucida Handwriting" pitchFamily="66" charset="0"/>
              </a:rPr>
              <a:t>Maslačak sadrži puno vitamina i minerala i često se koristi u svrhu poboljšanja probave i smanjenja upalnih procesa u tijelu. U mnogim krajevima Hrvatske ljudi jedu lišće maslačka na salatu te ga nazivaju radičem!</a:t>
            </a:r>
            <a:endParaRPr lang="hr-HR" sz="2600" dirty="0">
              <a:latin typeface="Lucida Handwriting" pitchFamily="66" charset="0"/>
            </a:endParaRPr>
          </a:p>
        </p:txBody>
      </p:sp>
      <p:pic>
        <p:nvPicPr>
          <p:cNvPr id="22530" name="Picture 2" descr="C:\Users\Ucitelj_32\Desktop\web\bookmarks\Nova mapa\maslač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5604"/>
            <a:ext cx="2462916" cy="6482396"/>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Ucitelj_32\Desktop\web\bookmarks\Nova mapa\maslačak_tek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4293096"/>
            <a:ext cx="5871220" cy="235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04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274638"/>
            <a:ext cx="5626968" cy="3226370"/>
          </a:xfrm>
        </p:spPr>
        <p:txBody>
          <a:bodyPr>
            <a:normAutofit fontScale="90000"/>
          </a:bodyPr>
          <a:lstStyle/>
          <a:p>
            <a:r>
              <a:rPr lang="vi-VN" sz="2000" dirty="0">
                <a:latin typeface="Lucida Handwriting" pitchFamily="66" charset="0"/>
              </a:rPr>
              <a:t>Jeste li znali da je mediteranska prehrana među najzdravijima na svijetu upravo zbog upotrebe maslinovog ulja (prvenstveno) koje smanjuje kolesterol u krvi. Antioksidanti iz maslinovog ulja sprečavaju proces oksidacije koji je odgovoran za prevremenu smrt stanica. Sastojci masline također imaju protuupalna svojstva, smanjujući tako rizik od raka.</a:t>
            </a:r>
            <a:endParaRPr lang="hr-HR" sz="2000" dirty="0">
              <a:latin typeface="Lucida Handwriting" pitchFamily="66" charset="0"/>
            </a:endParaRPr>
          </a:p>
        </p:txBody>
      </p:sp>
      <p:pic>
        <p:nvPicPr>
          <p:cNvPr id="23554" name="Picture 2" descr="C:\Users\Ucitelj_32\Desktop\web\bookmarks\Nova mapa\masl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0" y="273162"/>
            <a:ext cx="2304256" cy="644498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213200"/>
            <a:ext cx="6707187"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284984"/>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308796"/>
            <a:ext cx="91440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5353" y="3421234"/>
            <a:ext cx="1706563"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75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9832" y="274638"/>
            <a:ext cx="5626968" cy="2866330"/>
          </a:xfrm>
        </p:spPr>
        <p:txBody>
          <a:bodyPr>
            <a:normAutofit fontScale="90000"/>
          </a:bodyPr>
          <a:lstStyle/>
          <a:p>
            <a:r>
              <a:rPr lang="hr-HR" sz="2000" dirty="0" smtClean="0">
                <a:latin typeface="Lucida Handwriting" pitchFamily="66" charset="0"/>
              </a:rPr>
              <a:t>Tratinčica se u narodnoj medicini </a:t>
            </a:r>
            <a:r>
              <a:rPr lang="hr-HR" sz="2000" dirty="0">
                <a:latin typeface="Lucida Handwriting" pitchFamily="66" charset="0"/>
              </a:rPr>
              <a:t>koristi </a:t>
            </a:r>
            <a:r>
              <a:rPr lang="hr-HR" sz="2000" dirty="0" smtClean="0">
                <a:latin typeface="Lucida Handwriting" pitchFamily="66" charset="0"/>
              </a:rPr>
              <a:t> </a:t>
            </a:r>
            <a:r>
              <a:rPr lang="hr-HR" sz="2000" dirty="0">
                <a:latin typeface="Lucida Handwriting" pitchFamily="66" charset="0"/>
              </a:rPr>
              <a:t>za čišćenje tijela, liječenje iscrpljenosti i bolesti krvi. Lišće tratinčice sadrži dva vitamina, C i A, pa ljudi jedu lišće </a:t>
            </a:r>
            <a:r>
              <a:rPr lang="hr-HR" sz="2000" dirty="0" smtClean="0">
                <a:latin typeface="Lucida Handwriting" pitchFamily="66" charset="0"/>
              </a:rPr>
              <a:t> i na salatu. </a:t>
            </a:r>
            <a:r>
              <a:rPr lang="hr-HR" sz="2000" dirty="0">
                <a:latin typeface="Lucida Handwriting" pitchFamily="66" charset="0"/>
              </a:rPr>
              <a:t>Čaj od tratinčice koristi se u liječenju bronhitisa i bolova u prsima. </a:t>
            </a:r>
            <a:r>
              <a:rPr lang="hr-HR" sz="2000" dirty="0" smtClean="0">
                <a:latin typeface="Lucida Handwriting" pitchFamily="66" charset="0"/>
              </a:rPr>
              <a:t>Recept za čaj </a:t>
            </a:r>
            <a:r>
              <a:rPr lang="hr-HR" sz="2000" dirty="0">
                <a:latin typeface="Lucida Handwriting" pitchFamily="66" charset="0"/>
              </a:rPr>
              <a:t>od tratinčice: jednu do dvije žličice suhog bilja prelijte šalicom prokuhane vode. Ostavite da odstoji 10 minuta, a zatim procijedite</a:t>
            </a:r>
            <a:r>
              <a:rPr lang="hr-HR" sz="2000" dirty="0" smtClean="0">
                <a:latin typeface="Lucida Handwriting" pitchFamily="66" charset="0"/>
              </a:rPr>
              <a:t>. Uživajte!</a:t>
            </a:r>
            <a:endParaRPr lang="hr-HR" sz="2000" dirty="0">
              <a:latin typeface="Lucida Handwriting" pitchFamily="66" charset="0"/>
            </a:endParaRPr>
          </a:p>
        </p:txBody>
      </p:sp>
      <p:pic>
        <p:nvPicPr>
          <p:cNvPr id="24578" name="Picture 2" descr="C:\Users\Ucitelj_32\Desktop\web\bookmarks\Nova mapa\tratinč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39"/>
            <a:ext cx="2160240" cy="646286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5117981"/>
            <a:ext cx="6030913"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653" y="3415149"/>
            <a:ext cx="1674007" cy="167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2566" y="3155831"/>
            <a:ext cx="23241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3436818"/>
            <a:ext cx="3276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852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t>Provođenje projekta s učenicima (rujan, listopad, studeni 2020.)</a:t>
            </a:r>
            <a:endParaRPr lang="hr-HR" dirty="0"/>
          </a:p>
        </p:txBody>
      </p:sp>
      <p:sp>
        <p:nvSpPr>
          <p:cNvPr id="3" name="Rezervirano mjesto sadržaja 2"/>
          <p:cNvSpPr>
            <a:spLocks noGrp="1"/>
          </p:cNvSpPr>
          <p:nvPr>
            <p:ph idx="1"/>
          </p:nvPr>
        </p:nvSpPr>
        <p:spPr/>
        <p:txBody>
          <a:bodyPr>
            <a:normAutofit fontScale="47500" lnSpcReduction="20000"/>
          </a:bodyPr>
          <a:lstStyle/>
          <a:p>
            <a:pPr>
              <a:buFont typeface="Wingdings" pitchFamily="2" charset="2"/>
              <a:buChar char="Ø"/>
            </a:pPr>
            <a:r>
              <a:rPr lang="hr-HR" dirty="0" smtClean="0"/>
              <a:t>U rujnu smo se prijavili za sudjelovanje u projektu</a:t>
            </a:r>
          </a:p>
          <a:p>
            <a:pPr>
              <a:buFont typeface="Wingdings" pitchFamily="2" charset="2"/>
              <a:buChar char="Ø"/>
            </a:pPr>
            <a:r>
              <a:rPr lang="hr-HR" dirty="0" smtClean="0"/>
              <a:t>Čekajući da nas spoje sa školom partnerom za razmjenu </a:t>
            </a:r>
            <a:r>
              <a:rPr lang="hr-HR" dirty="0" err="1" smtClean="0"/>
              <a:t>straničnika</a:t>
            </a:r>
            <a:r>
              <a:rPr lang="hr-HR" dirty="0" smtClean="0"/>
              <a:t>, razgovarali smo s učenicima o ovogodišnjoj temi „Put do zdravlja i dobrobiti”</a:t>
            </a:r>
          </a:p>
          <a:p>
            <a:pPr>
              <a:buFont typeface="Wingdings" pitchFamily="2" charset="2"/>
              <a:buChar char="Ø"/>
            </a:pPr>
            <a:r>
              <a:rPr lang="hr-HR" dirty="0" smtClean="0"/>
              <a:t>Zaključili smo da dobar put zdravlju i dobiti ide u nekoliko smjerova: zdrav način življenja, prije svega prehrana i tjelovježba, prevencija (vitamini, ljekovito bilje, čajevi, tinkture…), pozitivan stav (kad činimo dobro, osjećamo se dobro, pozitivna komunikacija), čitanje (knjige su prozor u svijet, izvor znanja, prijatelj, putovnica, inspiracija…) te smo odlučili raditi </a:t>
            </a:r>
            <a:r>
              <a:rPr lang="hr-HR" dirty="0" err="1" smtClean="0"/>
              <a:t>straničnike</a:t>
            </a:r>
            <a:r>
              <a:rPr lang="hr-HR" dirty="0" smtClean="0"/>
              <a:t> kojima ćemo to i prikazati</a:t>
            </a:r>
          </a:p>
          <a:p>
            <a:pPr>
              <a:buFont typeface="Wingdings" pitchFamily="2" charset="2"/>
              <a:buChar char="Ø"/>
            </a:pPr>
            <a:r>
              <a:rPr lang="hr-HR" dirty="0" smtClean="0"/>
              <a:t>Na jednom satu učenicima smo pripremili poznate misli, izreke i citate o zdravlju te smo razgovarali o njima i odabrali koje ćemo ispisati na naše </a:t>
            </a:r>
            <a:r>
              <a:rPr lang="hr-HR" dirty="0" err="1" smtClean="0"/>
              <a:t>straničnike</a:t>
            </a:r>
            <a:endParaRPr lang="hr-HR" dirty="0" smtClean="0"/>
          </a:p>
          <a:p>
            <a:pPr>
              <a:buFont typeface="Wingdings" pitchFamily="2" charset="2"/>
              <a:buChar char="Ø"/>
            </a:pPr>
            <a:r>
              <a:rPr lang="hr-HR" dirty="0" smtClean="0"/>
              <a:t>Na sljedećem satu te smo citate preveli na engleski jezik</a:t>
            </a:r>
          </a:p>
          <a:p>
            <a:pPr>
              <a:buFont typeface="Wingdings" pitchFamily="2" charset="2"/>
              <a:buChar char="Ø"/>
            </a:pPr>
            <a:r>
              <a:rPr lang="hr-HR" dirty="0" smtClean="0"/>
              <a:t>Jedan sat smo posvetili istraživanju ljekovitog bilja koje raste u Hrvatskoj i koje ima pozitivne učinke na ublažavanje simptoma nekih bolesti i na jačanje imuniteta. Također smo ih odlučili prikazati i na nekoliko </a:t>
            </a:r>
            <a:r>
              <a:rPr lang="hr-HR" dirty="0" err="1" smtClean="0"/>
              <a:t>straničnika</a:t>
            </a:r>
            <a:r>
              <a:rPr lang="hr-HR" dirty="0" smtClean="0"/>
              <a:t>. Izradili smo i prezentaciju o hrvatskom ljekovitom bilju.</a:t>
            </a:r>
          </a:p>
          <a:p>
            <a:pPr>
              <a:buFont typeface="Wingdings" pitchFamily="2" charset="2"/>
              <a:buChar char="Ø"/>
            </a:pPr>
            <a:r>
              <a:rPr lang="hr-HR" dirty="0" smtClean="0"/>
              <a:t>Kada smo saznali s kojom školom nas je </a:t>
            </a:r>
            <a:r>
              <a:rPr lang="hr-HR" dirty="0"/>
              <a:t>koordinatorica spojila - </a:t>
            </a:r>
            <a:r>
              <a:rPr lang="hr-HR" dirty="0" err="1"/>
              <a:t>Klaipedos</a:t>
            </a:r>
            <a:r>
              <a:rPr lang="hr-HR" dirty="0"/>
              <a:t> "</a:t>
            </a:r>
            <a:r>
              <a:rPr lang="hr-HR" dirty="0" err="1"/>
              <a:t>Santarves</a:t>
            </a:r>
            <a:r>
              <a:rPr lang="hr-HR" dirty="0"/>
              <a:t>" </a:t>
            </a:r>
            <a:r>
              <a:rPr lang="hr-HR" dirty="0" err="1"/>
              <a:t>progymnazium</a:t>
            </a:r>
            <a:r>
              <a:rPr lang="hr-HR" dirty="0"/>
              <a:t> iz grada </a:t>
            </a:r>
            <a:r>
              <a:rPr lang="hr-HR" dirty="0" err="1"/>
              <a:t>Klaipedie</a:t>
            </a:r>
            <a:r>
              <a:rPr lang="hr-HR" dirty="0"/>
              <a:t> iz </a:t>
            </a:r>
            <a:r>
              <a:rPr lang="hr-HR" dirty="0" smtClean="0"/>
              <a:t>Litve – jedan sat smo posvetili istraživanju o Litvi i gradu </a:t>
            </a:r>
            <a:r>
              <a:rPr lang="hr-HR" dirty="0" err="1" smtClean="0"/>
              <a:t>Klaipediosu</a:t>
            </a:r>
            <a:r>
              <a:rPr lang="hr-HR" dirty="0" smtClean="0"/>
              <a:t> na obali Baltika</a:t>
            </a:r>
          </a:p>
          <a:p>
            <a:pPr>
              <a:buFont typeface="Wingdings" pitchFamily="2" charset="2"/>
              <a:buChar char="Ø"/>
            </a:pPr>
            <a:r>
              <a:rPr lang="hr-HR" dirty="0" smtClean="0"/>
              <a:t>Prvi smo primili </a:t>
            </a:r>
            <a:r>
              <a:rPr lang="hr-HR" dirty="0" err="1" smtClean="0"/>
              <a:t>straničnike</a:t>
            </a:r>
            <a:r>
              <a:rPr lang="hr-HR" dirty="0" smtClean="0"/>
              <a:t> iz Litve, a zatim smo par dana kasnije i sami poslali naše </a:t>
            </a:r>
            <a:r>
              <a:rPr lang="hr-HR" dirty="0" err="1" smtClean="0"/>
              <a:t>straničnike</a:t>
            </a:r>
            <a:r>
              <a:rPr lang="hr-HR" dirty="0" smtClean="0"/>
              <a:t> u Litvu, uz pismo i fotografije s njihovim i našim </a:t>
            </a:r>
            <a:r>
              <a:rPr lang="hr-HR" dirty="0" err="1" smtClean="0"/>
              <a:t>straničnicima</a:t>
            </a:r>
            <a:r>
              <a:rPr lang="hr-HR" dirty="0" smtClean="0"/>
              <a:t>. Također smo poslali nekoliko prezentacija: O Hrvatskoj, o Ivanić-Gradu i OŠ Đure </a:t>
            </a:r>
            <a:r>
              <a:rPr lang="hr-HR" dirty="0" err="1" smtClean="0"/>
              <a:t>Deželića</a:t>
            </a:r>
            <a:r>
              <a:rPr lang="hr-HR" dirty="0" smtClean="0"/>
              <a:t> Ivanić-Grad te o hrvatskom ljekovitom bilju</a:t>
            </a:r>
          </a:p>
          <a:p>
            <a:endParaRPr lang="hr-HR" dirty="0"/>
          </a:p>
        </p:txBody>
      </p:sp>
    </p:spTree>
    <p:extLst>
      <p:ext uri="{BB962C8B-B14F-4D97-AF65-F5344CB8AC3E}">
        <p14:creationId xmlns:p14="http://schemas.microsoft.com/office/powerpoint/2010/main" val="1791382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t>Straničnici</a:t>
            </a:r>
            <a:r>
              <a:rPr lang="hr-HR" dirty="0" smtClean="0"/>
              <a:t> su stigli poštom iz Litve, </a:t>
            </a:r>
            <a:r>
              <a:rPr lang="hr-HR" dirty="0" err="1" smtClean="0"/>
              <a:t>Klaipediosa</a:t>
            </a:r>
            <a:endParaRPr lang="hr-H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888972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73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3600" dirty="0" smtClean="0"/>
              <a:t>Učenici ih znatiželjno proučavaju i uočavaju činjenice koje smo istražili o Litvi!</a:t>
            </a:r>
            <a:endParaRPr lang="hr-HR" sz="36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426" y="1916832"/>
            <a:ext cx="857787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362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Straničnici</a:t>
            </a:r>
            <a:r>
              <a:rPr lang="hr-HR" dirty="0" smtClean="0"/>
              <a:t> iz Litve!</a:t>
            </a:r>
            <a:endParaRPr lang="hr-HR" dirty="0"/>
          </a:p>
        </p:txBody>
      </p:sp>
      <p:pic>
        <p:nvPicPr>
          <p:cNvPr id="2053" name="Picture 5" descr="C:\Users\User\Documents\My documents\KNJIŽNICA\2020-2021\bookmarks\125970535_2776757809253068_2010237149975054211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786896" cy="4058790"/>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p:cNvSpPr txBox="1"/>
          <p:nvPr/>
        </p:nvSpPr>
        <p:spPr>
          <a:xfrm>
            <a:off x="788864" y="5535115"/>
            <a:ext cx="7776864" cy="923330"/>
          </a:xfrm>
          <a:prstGeom prst="rect">
            <a:avLst/>
          </a:prstGeom>
          <a:noFill/>
        </p:spPr>
        <p:txBody>
          <a:bodyPr wrap="square" rtlCol="0">
            <a:spAutoFit/>
          </a:bodyPr>
          <a:lstStyle/>
          <a:p>
            <a:pPr algn="ctr"/>
            <a:r>
              <a:rPr lang="hr-HR" dirty="0" smtClean="0"/>
              <a:t>Učenici iz Litve na </a:t>
            </a:r>
            <a:r>
              <a:rPr lang="hr-HR" dirty="0" err="1" smtClean="0"/>
              <a:t>straničnicima</a:t>
            </a:r>
            <a:r>
              <a:rPr lang="hr-HR" dirty="0" smtClean="0"/>
              <a:t> su prikazali litvansku zastavu, grb, narodnu nošnju, grad </a:t>
            </a:r>
            <a:r>
              <a:rPr lang="hr-HR" dirty="0" err="1" smtClean="0"/>
              <a:t>Klaipedios</a:t>
            </a:r>
            <a:r>
              <a:rPr lang="hr-HR" dirty="0" smtClean="0"/>
              <a:t> te poruke o zdravoj prehrani i načinu življenja kao putu ka zdravlju i dobrobiti!</a:t>
            </a:r>
            <a:endParaRPr lang="hr-HR" dirty="0"/>
          </a:p>
        </p:txBody>
      </p:sp>
    </p:spTree>
    <p:extLst>
      <p:ext uri="{BB962C8B-B14F-4D97-AF65-F5344CB8AC3E}">
        <p14:creationId xmlns:p14="http://schemas.microsoft.com/office/powerpoint/2010/main" val="3265865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634082"/>
          </a:xfrm>
        </p:spPr>
        <p:txBody>
          <a:bodyPr>
            <a:normAutofit fontScale="90000"/>
          </a:bodyPr>
          <a:lstStyle/>
          <a:p>
            <a:r>
              <a:rPr lang="hr-HR" dirty="0" smtClean="0"/>
              <a:t>Naši </a:t>
            </a:r>
            <a:r>
              <a:rPr lang="hr-HR" dirty="0" err="1" smtClean="0"/>
              <a:t>straničnici</a:t>
            </a:r>
            <a:endParaRPr lang="hr-HR" dirty="0"/>
          </a:p>
        </p:txBody>
      </p:sp>
      <p:pic>
        <p:nvPicPr>
          <p:cNvPr id="5122" name="Picture 2" descr="C:\Users\User\Documents\My documents\KNJIŽNICA\2020-2021\bookmarks\bookmarks\125938714_729508811250384_4395424308803254615_n.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37" t="6962" b="20961"/>
          <a:stretch/>
        </p:blipFill>
        <p:spPr bwMode="auto">
          <a:xfrm>
            <a:off x="147431" y="1052736"/>
            <a:ext cx="4506584" cy="259221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ocuments\My documents\KNJIŽNICA\2020-2021\bookmarks\bookmarks\125930279_833607820748418_1282105014473313000_n.jpg"/>
          <p:cNvPicPr>
            <a:picLocks noChangeAspect="1" noChangeArrowheads="1"/>
          </p:cNvPicPr>
          <p:nvPr/>
        </p:nvPicPr>
        <p:blipFill rotWithShape="1">
          <a:blip r:embed="rId3">
            <a:extLst>
              <a:ext uri="{28A0092B-C50C-407E-A947-70E740481C1C}">
                <a14:useLocalDpi xmlns:a14="http://schemas.microsoft.com/office/drawing/2010/main" val="0"/>
              </a:ext>
            </a:extLst>
          </a:blip>
          <a:srcRect l="5546" t="6103" r="3470" b="19008"/>
          <a:stretch/>
        </p:blipFill>
        <p:spPr bwMode="auto">
          <a:xfrm>
            <a:off x="4717988" y="1052736"/>
            <a:ext cx="4195399" cy="25922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ocuments\My documents\KNJIŽNICA\2020-2021\bookmarks\bookmarks\125920346_1068197633616046_3842511647016873887_n.jpg"/>
          <p:cNvPicPr>
            <a:picLocks noChangeAspect="1" noChangeArrowheads="1"/>
          </p:cNvPicPr>
          <p:nvPr/>
        </p:nvPicPr>
        <p:blipFill rotWithShape="1">
          <a:blip r:embed="rId4">
            <a:extLst>
              <a:ext uri="{28A0092B-C50C-407E-A947-70E740481C1C}">
                <a14:useLocalDpi xmlns:a14="http://schemas.microsoft.com/office/drawing/2010/main" val="0"/>
              </a:ext>
            </a:extLst>
          </a:blip>
          <a:srcRect l="7103" t="12402" r="1913" b="21773"/>
          <a:stretch/>
        </p:blipFill>
        <p:spPr bwMode="auto">
          <a:xfrm>
            <a:off x="147431" y="4173327"/>
            <a:ext cx="4553581" cy="247302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Documents\My documents\KNJIŽNICA\2020-2021\bookmarks\bookmarks\126004818_2773909092851585_3308778152782087126_n.jpg"/>
          <p:cNvPicPr>
            <a:picLocks noChangeAspect="1" noChangeArrowheads="1"/>
          </p:cNvPicPr>
          <p:nvPr/>
        </p:nvPicPr>
        <p:blipFill rotWithShape="1">
          <a:blip r:embed="rId5">
            <a:extLst>
              <a:ext uri="{28A0092B-C50C-407E-A947-70E740481C1C}">
                <a14:useLocalDpi xmlns:a14="http://schemas.microsoft.com/office/drawing/2010/main" val="0"/>
              </a:ext>
            </a:extLst>
          </a:blip>
          <a:srcRect l="20104" t="7461" r="14629" b="3977"/>
          <a:stretch/>
        </p:blipFill>
        <p:spPr bwMode="auto">
          <a:xfrm rot="16200000">
            <a:off x="5690169" y="3174678"/>
            <a:ext cx="2473023" cy="447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091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418058"/>
          </a:xfrm>
        </p:spPr>
        <p:txBody>
          <a:bodyPr>
            <a:normAutofit fontScale="90000"/>
          </a:bodyPr>
          <a:lstStyle/>
          <a:p>
            <a:r>
              <a:rPr lang="hr-HR" dirty="0" smtClean="0"/>
              <a:t>Naši </a:t>
            </a:r>
            <a:r>
              <a:rPr lang="hr-HR" dirty="0" err="1" smtClean="0"/>
              <a:t>straničnici</a:t>
            </a:r>
            <a:r>
              <a:rPr lang="hr-HR" dirty="0" smtClean="0"/>
              <a:t>!</a:t>
            </a:r>
            <a:endParaRPr lang="hr-HR" dirty="0"/>
          </a:p>
        </p:txBody>
      </p:sp>
      <p:pic>
        <p:nvPicPr>
          <p:cNvPr id="6146" name="Picture 2" descr="C:\Users\User\Documents\My documents\KNJIŽNICA\2020-2021\bookmarks\bookmarks\126082829_408092050563343_2913162276976332775_n.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94" t="6144" r="10035" b="10040"/>
          <a:stretch/>
        </p:blipFill>
        <p:spPr bwMode="auto">
          <a:xfrm>
            <a:off x="107504" y="903164"/>
            <a:ext cx="2547174" cy="206873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cuments\My documents\KNJIŽNICA\2020-2021\bookmarks\bookmarks\125930292_408877400285173_7219102116283569950_n.jpg"/>
          <p:cNvPicPr>
            <a:picLocks noChangeAspect="1" noChangeArrowheads="1"/>
          </p:cNvPicPr>
          <p:nvPr/>
        </p:nvPicPr>
        <p:blipFill rotWithShape="1">
          <a:blip r:embed="rId3">
            <a:extLst>
              <a:ext uri="{28A0092B-C50C-407E-A947-70E740481C1C}">
                <a14:useLocalDpi xmlns:a14="http://schemas.microsoft.com/office/drawing/2010/main" val="0"/>
              </a:ext>
            </a:extLst>
          </a:blip>
          <a:srcRect l="21788" t="2599" r="7240" b="5725"/>
          <a:stretch/>
        </p:blipFill>
        <p:spPr bwMode="auto">
          <a:xfrm rot="16200000">
            <a:off x="3520423" y="157220"/>
            <a:ext cx="2095501" cy="36058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cuments\My documents\KNJIŽNICA\2020-2021\bookmarks\bookmarks\126020314_418240119343938_1161479991604753497_n.jpg"/>
          <p:cNvPicPr>
            <a:picLocks noChangeAspect="1" noChangeArrowheads="1"/>
          </p:cNvPicPr>
          <p:nvPr/>
        </p:nvPicPr>
        <p:blipFill rotWithShape="1">
          <a:blip r:embed="rId4">
            <a:extLst>
              <a:ext uri="{28A0092B-C50C-407E-A947-70E740481C1C}">
                <a14:useLocalDpi xmlns:a14="http://schemas.microsoft.com/office/drawing/2010/main" val="0"/>
              </a:ext>
            </a:extLst>
          </a:blip>
          <a:srcRect l="32945" t="9112" r="4840" b="33460"/>
          <a:stretch/>
        </p:blipFill>
        <p:spPr bwMode="auto">
          <a:xfrm rot="16200000">
            <a:off x="6754291" y="670026"/>
            <a:ext cx="2073551" cy="2549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ser\Documents\My documents\KNJIŽNICA\2020-2021\bookmarks\bookmarks\125554480_677009476543979_1211098890294131597_n.jpg"/>
          <p:cNvPicPr>
            <a:picLocks noChangeAspect="1" noChangeArrowheads="1"/>
          </p:cNvPicPr>
          <p:nvPr/>
        </p:nvPicPr>
        <p:blipFill rotWithShape="1">
          <a:blip r:embed="rId5">
            <a:extLst>
              <a:ext uri="{28A0092B-C50C-407E-A947-70E740481C1C}">
                <a14:useLocalDpi xmlns:a14="http://schemas.microsoft.com/office/drawing/2010/main" val="0"/>
              </a:ext>
            </a:extLst>
          </a:blip>
          <a:srcRect l="18502" t="4667" r="10213" b="74153"/>
          <a:stretch/>
        </p:blipFill>
        <p:spPr bwMode="auto">
          <a:xfrm rot="10800000">
            <a:off x="179512" y="3284984"/>
            <a:ext cx="3822700" cy="151308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79" y="5030377"/>
            <a:ext cx="3849204" cy="179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611" y="5093810"/>
            <a:ext cx="4343015" cy="164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2611" y="3284984"/>
            <a:ext cx="4343015" cy="162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444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1180</Words>
  <Application>Microsoft Office PowerPoint</Application>
  <PresentationFormat>Prikaz na zaslonu (4:3)</PresentationFormat>
  <Paragraphs>49</Paragraphs>
  <Slides>36</Slides>
  <Notes>0</Notes>
  <HiddenSlides>0</HiddenSlides>
  <MMClips>0</MMClips>
  <ScaleCrop>false</ScaleCrop>
  <HeadingPairs>
    <vt:vector size="4" baseType="variant">
      <vt:variant>
        <vt:lpstr>Tema</vt:lpstr>
      </vt:variant>
      <vt:variant>
        <vt:i4>1</vt:i4>
      </vt:variant>
      <vt:variant>
        <vt:lpstr>Naslovi slajdova</vt:lpstr>
      </vt:variant>
      <vt:variant>
        <vt:i4>36</vt:i4>
      </vt:variant>
    </vt:vector>
  </HeadingPairs>
  <TitlesOfParts>
    <vt:vector size="37" baseType="lpstr">
      <vt:lpstr>Tema sustava Office</vt:lpstr>
      <vt:lpstr>OSNOVNA ŠKOLA ĐURE DEŽELIĆA IVANIĆ-GRAD ISLM Bookmarker Exchange Project 2020.</vt:lpstr>
      <vt:lpstr>PowerPointova prezentacija</vt:lpstr>
      <vt:lpstr>Bookmarker Exchange Project / Projekt razmjene straničnika</vt:lpstr>
      <vt:lpstr>Provođenje projekta s učenicima (rujan, listopad, studeni 2020.)</vt:lpstr>
      <vt:lpstr>Straničnici su stigli poštom iz Litve, Klaipediosa</vt:lpstr>
      <vt:lpstr>Učenici ih znatiželjno proučavaju i uočavaju činjenice koje smo istražili o Litvi!</vt:lpstr>
      <vt:lpstr>Straničnici iz Litve!</vt:lpstr>
      <vt:lpstr>Naši straničnici</vt:lpstr>
      <vt:lpstr>Naši straničnici!</vt:lpstr>
      <vt:lpstr>Fotografija s našim i straničnicima prijatelja iz Litve!</vt:lpstr>
      <vt:lpstr>Knjige su prozor u svijet!</vt:lpstr>
      <vt:lpstr>Čitanje nas čini sretnima, zdravima i bogatima za znanje i maštu!</vt:lpstr>
      <vt:lpstr>Za osobno zdravlje važna je samokontrola i poštivanje života u njegovoj prirodnoj ljepoti!  (Maria Montesori)</vt:lpstr>
      <vt:lpstr>Zdravlje je najveće bogatstvo! (Vergilije)</vt:lpstr>
      <vt:lpstr>Želja za zdravljem je pola bitke! (Seneka)</vt:lpstr>
      <vt:lpstr>PowerPointova prezentacija</vt:lpstr>
      <vt:lpstr>Neka hrana bude tvoj lijek, a lijek tvoj neka bude hrana! (Hipokrat) </vt:lpstr>
      <vt:lpstr>Nasmiješi se! Ti si jedinstvena i predivna osoba!</vt:lpstr>
      <vt:lpstr>Govori istinu iako ti glas drhti!</vt:lpstr>
      <vt:lpstr>Sjeti se, u redu je biti nesavršen!</vt:lpstr>
      <vt:lpstr>U zdravom tijelu zdrav duh!</vt:lpstr>
      <vt:lpstr>Oralna higijena je jako važna!</vt:lpstr>
      <vt:lpstr>Većinu nutrijenata (vitamina i minerala) nalazi se u voću i povrću. Jedite ih često i uživajte u bogatstvu njihovih okusa!</vt:lpstr>
      <vt:lpstr>Crveno voće i povrće stimulira proizvodnju melanina koji nas štiti od UV zraka i sprečava infekcije. Jedenjem crvenog voća i povrća unosimo veliku količinu vitamina, posebno C i A, koji pomažu regeneraciji, tj. obnavljanju tjelesnih stanica te jačaju imunitet! </vt:lpstr>
      <vt:lpstr>PowerPointova prezentacija</vt:lpstr>
      <vt:lpstr>Narančasto voće i povrće stimulira proizvodnju melanina koji nas štiti od UV zraka i bogato je visokoenergetskim svojstvima.</vt:lpstr>
      <vt:lpstr>Boju mrkvi daje karotin, pigment koji njeguje kožu i štiti tijelo od toksina te pomaže regeneraciju tkiva. Mrkve su dobre za vid!</vt:lpstr>
      <vt:lpstr>PowerPointova prezentacija</vt:lpstr>
      <vt:lpstr>Buča je prvakinja povrća. Ima šest puta više pektina od jabuka i. Bogata je vitaminima A, C i E. Sadrži sulfatne soli i željezo!</vt:lpstr>
      <vt:lpstr>PowerPointova prezentacija</vt:lpstr>
      <vt:lpstr>Čaj od kamilice ublažuje probleme s probavom i ima umirujući učinak na organizam. Eterično ulje kamilice koristi se u aromaterapiji u svrhu ublažavanja simptoma glavobolje, menstrualnih i simptoma menopauze, alergija, opeklina te ublažavanja temperature i depresije. Koristi se kao kupka, ulje za lampu koje se inhalira.</vt:lpstr>
      <vt:lpstr>PowerPointova prezentacija</vt:lpstr>
      <vt:lpstr>Eterično ulje lavande potiče regeneraciju kože, liječi rane i ožiljke, akne, ekceme i opekline te je korisno pomagalo u liječenju svih bakterijskih i gljivičnih infekcija kože. Eterično ulje lavande također se može koristiti za inhalaciju kapanjem nekoliko kapi u posudu s vrućom vodom. To će očistiti dišne ​​putove i osvježiti cijelo tijelo</vt:lpstr>
      <vt:lpstr>Maslačak sadrži puno vitamina i minerala i često se koristi u svrhu poboljšanja probave i smanjenja upalnih procesa u tijelu. U mnogim krajevima Hrvatske ljudi jedu lišće maslačka na salatu te ga nazivaju radičem!</vt:lpstr>
      <vt:lpstr>Jeste li znali da je mediteranska prehrana među najzdravijima na svijetu upravo zbog upotrebe maslinovog ulja (prvenstveno) koje smanjuje kolesterol u krvi. Antioksidanti iz maslinovog ulja sprečavaju proces oksidacije koji je odgovoran za prevremenu smrt stanica. Sastojci masline također imaju protuupalna svojstva, smanjujući tako rizik od raka.</vt:lpstr>
      <vt:lpstr>Tratinčica se u narodnoj medicini koristi  za čišćenje tijela, liječenje iscrpljenosti i bolesti krvi. Lišće tratinčice sadrži dva vitamina, C i A, pa ljudi jedu lišće  i na salatu. Čaj od tratinčice koristi se u liječenju bronhitisa i bolova u prsima. Recept za čaj od tratinčice: jednu do dvije žličice suhog bilja prelijte šalicom prokuhane vode. Ostavite da odstoji 10 minuta, a zatim procijedite. Uživajte!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Windows korisnik</dc:creator>
  <cp:lastModifiedBy>User</cp:lastModifiedBy>
  <cp:revision>20</cp:revision>
  <dcterms:created xsi:type="dcterms:W3CDTF">2020-11-17T18:23:28Z</dcterms:created>
  <dcterms:modified xsi:type="dcterms:W3CDTF">2020-11-23T09:48:29Z</dcterms:modified>
</cp:coreProperties>
</file>