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  <p:sldId id="271" r:id="rId18"/>
    <p:sldId id="278" r:id="rId19"/>
    <p:sldId id="272" r:id="rId20"/>
    <p:sldId id="279" r:id="rId21"/>
    <p:sldId id="273" r:id="rId22"/>
    <p:sldId id="304" r:id="rId23"/>
    <p:sldId id="274" r:id="rId24"/>
    <p:sldId id="275" r:id="rId25"/>
    <p:sldId id="305" r:id="rId26"/>
    <p:sldId id="276" r:id="rId27"/>
  </p:sldIdLst>
  <p:sldSz cx="9144000" cy="6858000" type="screen4x3"/>
  <p:notesSz cx="6858000" cy="9144000"/>
  <p:custDataLst>
    <p:tags r:id="rId29"/>
  </p:custDataLst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0CB6634C-367B-4B54-A678-513D9DDF4C71}">
          <p14:sldIdLst>
            <p14:sldId id="256"/>
            <p14:sldId id="259"/>
            <p14:sldId id="257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7"/>
            <p14:sldId id="271"/>
            <p14:sldId id="278"/>
            <p14:sldId id="272"/>
            <p14:sldId id="279"/>
            <p14:sldId id="273"/>
            <p14:sldId id="304"/>
            <p14:sldId id="274"/>
            <p14:sldId id="275"/>
            <p14:sldId id="305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833" autoAdjust="0"/>
  </p:normalViewPr>
  <p:slideViewPr>
    <p:cSldViewPr>
      <p:cViewPr varScale="1">
        <p:scale>
          <a:sx n="87" d="100"/>
          <a:sy n="87" d="100"/>
        </p:scale>
        <p:origin x="-22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BE52A-10F4-452A-A267-AEC98278C9C0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500A0-B2B7-41D0-A3A6-A1EBBD1CF0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686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Objasniti što je tražilica i internetski pretraživač</a:t>
            </a:r>
          </a:p>
          <a:p>
            <a:r>
              <a:rPr lang="hr-HR" dirty="0" smtClean="0"/>
              <a:t>Nabrojati najmanje</a:t>
            </a:r>
            <a:r>
              <a:rPr lang="hr-HR" baseline="0" dirty="0" smtClean="0"/>
              <a:t> tri tražilice, umetnuti slike tih tražilica</a:t>
            </a:r>
          </a:p>
          <a:p>
            <a:r>
              <a:rPr lang="hr-HR" dirty="0" smtClean="0"/>
              <a:t>Napredno pretraživanje - objasniti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500A0-B2B7-41D0-A3A6-A1EBBD1CF054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0347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500A0-B2B7-41D0-A3A6-A1EBBD1CF054}" type="slidenum">
              <a:rPr lang="hr-HR" smtClean="0"/>
              <a:t>26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7523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Objasniti što su katalozi, umetnuti</a:t>
            </a:r>
            <a:r>
              <a:rPr lang="hr-HR" baseline="0" dirty="0" smtClean="0"/>
              <a:t> sliku jednog kataloga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Objasniti što su </a:t>
            </a:r>
            <a:r>
              <a:rPr lang="hr-HR" dirty="0" err="1" smtClean="0"/>
              <a:t>metatražilice</a:t>
            </a:r>
            <a:r>
              <a:rPr lang="hr-HR" dirty="0" smtClean="0"/>
              <a:t>, umetnuti</a:t>
            </a:r>
            <a:r>
              <a:rPr lang="hr-HR" baseline="0" dirty="0" smtClean="0"/>
              <a:t> sliku jedne </a:t>
            </a:r>
            <a:r>
              <a:rPr lang="hr-HR" baseline="0" dirty="0" err="1" smtClean="0"/>
              <a:t>metatražilice</a:t>
            </a:r>
            <a:endParaRPr lang="hr-HR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aseline="0" dirty="0" smtClean="0"/>
              <a:t>Objasniti pojam nevidljivi web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500A0-B2B7-41D0-A3A6-A1EBBD1CF054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3433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Na</a:t>
            </a:r>
            <a:r>
              <a:rPr lang="hr-HR" baseline="0" dirty="0" smtClean="0"/>
              <a:t> što moramo obratiti pažnju kod prikupljanja informacija?</a:t>
            </a:r>
          </a:p>
          <a:p>
            <a:r>
              <a:rPr lang="hr-HR" baseline="0" dirty="0" smtClean="0"/>
              <a:t>Što otkriva adresa mrežne stranice?</a:t>
            </a:r>
          </a:p>
          <a:p>
            <a:r>
              <a:rPr lang="hr-HR" baseline="0" dirty="0" smtClean="0"/>
              <a:t>Tko je autor mrežne stranice?</a:t>
            </a:r>
          </a:p>
          <a:p>
            <a:r>
              <a:rPr lang="hr-HR" baseline="0" dirty="0" smtClean="0"/>
              <a:t>Datum objave. Hiperveze. Okruženje stranice. Izvori podataka.</a:t>
            </a:r>
          </a:p>
          <a:p>
            <a:r>
              <a:rPr lang="hr-HR" baseline="0" dirty="0" smtClean="0"/>
              <a:t>1-2 slajda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500A0-B2B7-41D0-A3A6-A1EBBD1CF054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3433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Objasniti i umetnuti odgovarajuće slike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500A0-B2B7-41D0-A3A6-A1EBBD1CF054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7092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Objasniti i umetnuti odgovarajuće slike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500A0-B2B7-41D0-A3A6-A1EBBD1CF054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3411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Objasniti i umetnuti odgovarajuće slike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500A0-B2B7-41D0-A3A6-A1EBBD1CF054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9205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Nabrojati portale, objasniti i umetnuti odgovarajuće slike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500A0-B2B7-41D0-A3A6-A1EBBD1CF054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7117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Objasniti i umetnuti odgovarajuće slike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500A0-B2B7-41D0-A3A6-A1EBBD1CF054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6662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Objasniti, propratiti slikama</a:t>
            </a:r>
          </a:p>
          <a:p>
            <a:r>
              <a:rPr lang="hr-HR" dirty="0" smtClean="0"/>
              <a:t>Nabrojati vrste nasilja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500A0-B2B7-41D0-A3A6-A1EBBD1CF054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0950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7D6A-BEED-4CEF-B308-E63852AB42D4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DB88-DAB6-44C1-85B2-15D0FC048D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697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7D6A-BEED-4CEF-B308-E63852AB42D4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DB88-DAB6-44C1-85B2-15D0FC048D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811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7D6A-BEED-4CEF-B308-E63852AB42D4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DB88-DAB6-44C1-85B2-15D0FC048D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030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7D6A-BEED-4CEF-B308-E63852AB42D4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DB88-DAB6-44C1-85B2-15D0FC048D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499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7D6A-BEED-4CEF-B308-E63852AB42D4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DB88-DAB6-44C1-85B2-15D0FC048D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181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7D6A-BEED-4CEF-B308-E63852AB42D4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DB88-DAB6-44C1-85B2-15D0FC048D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40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7D6A-BEED-4CEF-B308-E63852AB42D4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DB88-DAB6-44C1-85B2-15D0FC048D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493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7D6A-BEED-4CEF-B308-E63852AB42D4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DB88-DAB6-44C1-85B2-15D0FC048D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537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7D6A-BEED-4CEF-B308-E63852AB42D4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DB88-DAB6-44C1-85B2-15D0FC048D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360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7D6A-BEED-4CEF-B308-E63852AB42D4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DB88-DAB6-44C1-85B2-15D0FC048D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46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7D6A-BEED-4CEF-B308-E63852AB42D4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DB88-DAB6-44C1-85B2-15D0FC048D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038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07D6A-BEED-4CEF-B308-E63852AB42D4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DDB88-DAB6-44C1-85B2-15D0FC048D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59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watch?v=pd6nut8e518" TargetMode="External"/><Relationship Id="rId2" Type="http://schemas.openxmlformats.org/officeDocument/2006/relationships/hyperlink" Target="https://learningapps.org/watch?v=p6fqgos2a1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ingapps.org/watch?v=p61uerqkj18" TargetMode="External"/><Relationship Id="rId5" Type="http://schemas.openxmlformats.org/officeDocument/2006/relationships/hyperlink" Target="https://forms.office.com/Pages/ResponsePage.aspx?id=HCNwHuBWzUqq-js9cUORx4gdRcAoW6NJsCDX0mvVcJ1UMjQ3OFgyS1BRQ0RTWTQyVDU5WUhRTkxGQy4u" TargetMode="External"/><Relationship Id="rId4" Type="http://schemas.openxmlformats.org/officeDocument/2006/relationships/hyperlink" Target="https://learningapps.org/watch?v=pd2c8wzxj18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000" b="1" dirty="0" smtClean="0"/>
              <a:t>U mreži informacija</a:t>
            </a:r>
            <a:endParaRPr lang="hr-HR" sz="60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6400800" cy="766936"/>
          </a:xfrm>
        </p:spPr>
        <p:txBody>
          <a:bodyPr>
            <a:normAutofit/>
          </a:bodyPr>
          <a:lstStyle/>
          <a:p>
            <a:r>
              <a:rPr lang="hr-HR" sz="2800" dirty="0" smtClean="0"/>
              <a:t>ime, prezime, razred, datum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541973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Mrežne baze knjižnica i časopisa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685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Obrazovni portali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573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Mrežni obrazovni tečajevi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453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>
            <a:noAutofit/>
          </a:bodyPr>
          <a:lstStyle/>
          <a:p>
            <a:r>
              <a:rPr lang="hr-HR" sz="6000" b="1" dirty="0" smtClean="0"/>
              <a:t>Sprečavanje elektroničkog nasilja</a:t>
            </a:r>
            <a:endParaRPr lang="hr-HR" sz="6000" b="1" dirty="0"/>
          </a:p>
        </p:txBody>
      </p:sp>
    </p:spTree>
    <p:extLst>
      <p:ext uri="{BB962C8B-B14F-4D97-AF65-F5344CB8AC3E}">
        <p14:creationId xmlns:p14="http://schemas.microsoft.com/office/powerpoint/2010/main" val="3365090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Elektroničko nasilje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153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Govor mržnje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354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bg1"/>
                </a:solidFill>
              </a:rPr>
              <a:t>K</a:t>
            </a:r>
            <a:r>
              <a:rPr lang="hr-HR" dirty="0" smtClean="0">
                <a:solidFill>
                  <a:schemeClr val="bg1"/>
                </a:solidFill>
              </a:rPr>
              <a:t>ako se zaštititi?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36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1600200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Elektroničko nasilje u igrama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624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Kako se zaštititi?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216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600200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Elektroničko nasilje na društvenim mrežama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45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Pretraživanje informacija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86913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952128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Kako se zaštititi?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154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Seksualno zlostavljanje na mrežama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163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Kako se zaštititi?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100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chemeClr val="bg1"/>
                </a:solidFill>
              </a:rPr>
              <a:t>Grooming</a:t>
            </a:r>
            <a:r>
              <a:rPr lang="hr-HR" dirty="0" smtClean="0">
                <a:solidFill>
                  <a:schemeClr val="bg1"/>
                </a:solidFill>
              </a:rPr>
              <a:t> i seksualno istraživanje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685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Prijavljivanje elektroničkog nasilja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5312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b="1" dirty="0" smtClean="0">
                <a:solidFill>
                  <a:schemeClr val="bg1"/>
                </a:solidFill>
              </a:rPr>
              <a:t>Kvizovi</a:t>
            </a:r>
            <a:endParaRPr lang="hr-HR" sz="4800" b="1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2060848"/>
            <a:ext cx="8640960" cy="3672408"/>
          </a:xfrm>
        </p:spPr>
        <p:txBody>
          <a:bodyPr>
            <a:normAutofit/>
          </a:bodyPr>
          <a:lstStyle/>
          <a:p>
            <a:r>
              <a:rPr lang="hr-HR" dirty="0" smtClean="0">
                <a:hlinkClick r:id="rId2"/>
              </a:rPr>
              <a:t>84kviz1</a:t>
            </a:r>
            <a:r>
              <a:rPr lang="hr-HR" dirty="0" smtClean="0"/>
              <a:t>	</a:t>
            </a:r>
            <a:r>
              <a:rPr lang="hr-HR" dirty="0" smtClean="0">
                <a:solidFill>
                  <a:schemeClr val="bg1"/>
                </a:solidFill>
              </a:rPr>
              <a:t>Kviz</a:t>
            </a:r>
            <a:r>
              <a:rPr lang="hr-HR" dirty="0">
                <a:solidFill>
                  <a:schemeClr val="bg1"/>
                </a:solidFill>
              </a:rPr>
              <a:t>: Pretraživanje informacija.</a:t>
            </a:r>
          </a:p>
          <a:p>
            <a:r>
              <a:rPr lang="hr-HR" dirty="0" smtClean="0">
                <a:hlinkClick r:id="rId3"/>
              </a:rPr>
              <a:t>84kviz2</a:t>
            </a:r>
            <a:r>
              <a:rPr lang="hr-HR" dirty="0" smtClean="0"/>
              <a:t>	</a:t>
            </a:r>
            <a:r>
              <a:rPr lang="hr-HR" dirty="0" smtClean="0">
                <a:solidFill>
                  <a:schemeClr val="bg1"/>
                </a:solidFill>
              </a:rPr>
              <a:t>Kviz</a:t>
            </a:r>
            <a:r>
              <a:rPr lang="hr-HR" dirty="0">
                <a:solidFill>
                  <a:schemeClr val="bg1"/>
                </a:solidFill>
              </a:rPr>
              <a:t>: Pouzdanost informacija.</a:t>
            </a:r>
          </a:p>
          <a:p>
            <a:r>
              <a:rPr lang="hr-HR" dirty="0" smtClean="0">
                <a:hlinkClick r:id="rId4"/>
              </a:rPr>
              <a:t>84kviz3</a:t>
            </a:r>
            <a:r>
              <a:rPr lang="hr-HR" dirty="0" smtClean="0"/>
              <a:t>	</a:t>
            </a:r>
            <a:r>
              <a:rPr lang="hr-HR" dirty="0" smtClean="0">
                <a:solidFill>
                  <a:schemeClr val="bg1"/>
                </a:solidFill>
              </a:rPr>
              <a:t>Kviz</a:t>
            </a:r>
            <a:r>
              <a:rPr lang="hr-HR" dirty="0">
                <a:solidFill>
                  <a:schemeClr val="bg1"/>
                </a:solidFill>
              </a:rPr>
              <a:t>: Elementi koji utječu na pouzdanost/nepouzdanost informacija.</a:t>
            </a:r>
          </a:p>
          <a:p>
            <a:r>
              <a:rPr lang="hr-HR" dirty="0" smtClean="0">
                <a:hlinkClick r:id="rId5"/>
              </a:rPr>
              <a:t>84kviz4</a:t>
            </a:r>
            <a:r>
              <a:rPr lang="hr-HR" dirty="0" smtClean="0"/>
              <a:t>	</a:t>
            </a:r>
            <a:r>
              <a:rPr lang="hr-HR" dirty="0" smtClean="0">
                <a:solidFill>
                  <a:schemeClr val="bg1"/>
                </a:solidFill>
              </a:rPr>
              <a:t>Kviz</a:t>
            </a:r>
            <a:r>
              <a:rPr lang="hr-HR" dirty="0">
                <a:solidFill>
                  <a:schemeClr val="bg1"/>
                </a:solidFill>
              </a:rPr>
              <a:t>: U mreži informacija.</a:t>
            </a:r>
          </a:p>
          <a:p>
            <a:r>
              <a:rPr lang="hr-HR" dirty="0" smtClean="0">
                <a:hlinkClick r:id="rId6"/>
              </a:rPr>
              <a:t>84kviz5</a:t>
            </a:r>
            <a:r>
              <a:rPr lang="hr-HR" dirty="0" smtClean="0"/>
              <a:t>	</a:t>
            </a:r>
            <a:r>
              <a:rPr lang="hr-HR" dirty="0" smtClean="0">
                <a:solidFill>
                  <a:schemeClr val="bg1"/>
                </a:solidFill>
              </a:rPr>
              <a:t>Križaljka</a:t>
            </a:r>
            <a:r>
              <a:rPr lang="hr-HR" dirty="0">
                <a:solidFill>
                  <a:schemeClr val="bg1"/>
                </a:solidFill>
              </a:rPr>
              <a:t>: Ponavljanje glavnih pojmova.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02193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/>
          <a:lstStyle/>
          <a:p>
            <a:r>
              <a:rPr lang="hr-HR" dirty="0" smtClean="0"/>
              <a:t>KRAJ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8304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Tražilica i Internetski pretraživač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1985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Mrežni katalozi,  </a:t>
            </a:r>
            <a:r>
              <a:rPr lang="hr-HR" dirty="0" err="1" smtClean="0">
                <a:solidFill>
                  <a:schemeClr val="bg1"/>
                </a:solidFill>
              </a:rPr>
              <a:t>metatražilica</a:t>
            </a:r>
            <a:r>
              <a:rPr lang="hr-HR" dirty="0" smtClean="0">
                <a:solidFill>
                  <a:schemeClr val="bg1"/>
                </a:solidFill>
              </a:rPr>
              <a:t>, nevidljivi web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4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Pouzdanost informacija</a:t>
            </a:r>
            <a:endParaRPr lang="hr-HR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092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830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 informacija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9234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Mrežne enciklopedije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731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Mrežne baze sadržaja NSK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0297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210</Words>
  <Application>Microsoft Office PowerPoint</Application>
  <PresentationFormat>Prikaz na zaslonu (4:3)</PresentationFormat>
  <Paragraphs>59</Paragraphs>
  <Slides>26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27" baseType="lpstr">
      <vt:lpstr>Tema sustava Office</vt:lpstr>
      <vt:lpstr>U mreži informacija</vt:lpstr>
      <vt:lpstr>Pretraživanje informacija</vt:lpstr>
      <vt:lpstr>Tražilica i Internetski pretraživač</vt:lpstr>
      <vt:lpstr>Mrežni katalozi,  metatražilica, nevidljivi web</vt:lpstr>
      <vt:lpstr>Pouzdanost informacija</vt:lpstr>
      <vt:lpstr>PowerPointova prezentacija</vt:lpstr>
      <vt:lpstr>Izvori informacija</vt:lpstr>
      <vt:lpstr>Mrežne enciklopedije</vt:lpstr>
      <vt:lpstr>Mrežne baze sadržaja NSK</vt:lpstr>
      <vt:lpstr>Mrežne baze knjižnica i časopisa</vt:lpstr>
      <vt:lpstr>Obrazovni portali</vt:lpstr>
      <vt:lpstr>Mrežni obrazovni tečajevi</vt:lpstr>
      <vt:lpstr>Sprečavanje elektroničkog nasilja</vt:lpstr>
      <vt:lpstr>Elektroničko nasilje</vt:lpstr>
      <vt:lpstr>Govor mržnje</vt:lpstr>
      <vt:lpstr>Kako se zaštititi?</vt:lpstr>
      <vt:lpstr>Elektroničko nasilje u igrama</vt:lpstr>
      <vt:lpstr>Kako se zaštititi?</vt:lpstr>
      <vt:lpstr>Elektroničko nasilje na društvenim mrežama</vt:lpstr>
      <vt:lpstr>Kako se zaštititi?</vt:lpstr>
      <vt:lpstr>Seksualno zlostavljanje na mrežama</vt:lpstr>
      <vt:lpstr>Kako se zaštititi?</vt:lpstr>
      <vt:lpstr>Grooming i seksualno istraživanje</vt:lpstr>
      <vt:lpstr>Prijavljivanje elektroničkog nasilja</vt:lpstr>
      <vt:lpstr>Kvizovi</vt:lpstr>
      <vt:lpstr>KRAJ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 mreži informacija</dc:title>
  <dc:creator>Korisnik</dc:creator>
  <cp:lastModifiedBy>Korisnik</cp:lastModifiedBy>
  <cp:revision>5</cp:revision>
  <dcterms:created xsi:type="dcterms:W3CDTF">2019-01-15T21:25:58Z</dcterms:created>
  <dcterms:modified xsi:type="dcterms:W3CDTF">2019-01-15T22:13:23Z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50109923-233D-4135-80FA-4BDBAECC578E</vt:lpwstr>
  </property>
  <property fmtid="{D5CDD505-2E9C-101B-9397-08002B2CF9AE}" pid="3" name="ArticulatePath">
    <vt:lpwstr>Prezentacija1</vt:lpwstr>
  </property>
</Properties>
</file>