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87" r:id="rId5"/>
    <p:sldId id="267" r:id="rId6"/>
    <p:sldId id="288" r:id="rId7"/>
    <p:sldId id="268" r:id="rId8"/>
    <p:sldId id="269" r:id="rId9"/>
    <p:sldId id="289" r:id="rId10"/>
    <p:sldId id="290" r:id="rId11"/>
    <p:sldId id="270" r:id="rId12"/>
    <p:sldId id="271" r:id="rId13"/>
    <p:sldId id="272" r:id="rId14"/>
    <p:sldId id="273" r:id="rId15"/>
    <p:sldId id="291" r:id="rId16"/>
    <p:sldId id="292" r:id="rId17"/>
    <p:sldId id="274" r:id="rId18"/>
    <p:sldId id="29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97" r:id="rId32"/>
    <p:sldId id="294" r:id="rId33"/>
    <p:sldId id="295" r:id="rId34"/>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46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Uredite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hr-HR"/>
          </a:p>
        </p:txBody>
      </p:sp>
      <p:sp>
        <p:nvSpPr>
          <p:cNvPr id="4" name="Rezervirano mjesto datuma 3"/>
          <p:cNvSpPr>
            <a:spLocks noGrp="1"/>
          </p:cNvSpPr>
          <p:nvPr>
            <p:ph type="dt" sz="half" idx="10"/>
          </p:nvPr>
        </p:nvSpPr>
        <p:spPr/>
        <p:txBody>
          <a:bodyPr/>
          <a:lstStyle/>
          <a:p>
            <a:fld id="{A8D6F058-382C-4304-854F-F0531B13592D}" type="datetimeFigureOut">
              <a:rPr lang="hr-HR" smtClean="0"/>
              <a:t>13.6.2017.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4F96328A-B40E-4C8E-9A21-A4AF74B25249}" type="slidenum">
              <a:rPr lang="hr-HR" smtClean="0"/>
              <a:t>‹#›</a:t>
            </a:fld>
            <a:endParaRPr lang="hr-HR"/>
          </a:p>
        </p:txBody>
      </p:sp>
    </p:spTree>
    <p:extLst>
      <p:ext uri="{BB962C8B-B14F-4D97-AF65-F5344CB8AC3E}">
        <p14:creationId xmlns:p14="http://schemas.microsoft.com/office/powerpoint/2010/main" val="2819365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A8D6F058-382C-4304-854F-F0531B13592D}" type="datetimeFigureOut">
              <a:rPr lang="hr-HR" smtClean="0"/>
              <a:t>13.6.2017.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4F96328A-B40E-4C8E-9A21-A4AF74B25249}" type="slidenum">
              <a:rPr lang="hr-HR" smtClean="0"/>
              <a:t>‹#›</a:t>
            </a:fld>
            <a:endParaRPr lang="hr-HR"/>
          </a:p>
        </p:txBody>
      </p:sp>
    </p:spTree>
    <p:extLst>
      <p:ext uri="{BB962C8B-B14F-4D97-AF65-F5344CB8AC3E}">
        <p14:creationId xmlns:p14="http://schemas.microsoft.com/office/powerpoint/2010/main" val="342621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A8D6F058-382C-4304-854F-F0531B13592D}" type="datetimeFigureOut">
              <a:rPr lang="hr-HR" smtClean="0"/>
              <a:t>13.6.2017.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4F96328A-B40E-4C8E-9A21-A4AF74B25249}" type="slidenum">
              <a:rPr lang="hr-HR" smtClean="0"/>
              <a:t>‹#›</a:t>
            </a:fld>
            <a:endParaRPr lang="hr-HR"/>
          </a:p>
        </p:txBody>
      </p:sp>
    </p:spTree>
    <p:extLst>
      <p:ext uri="{BB962C8B-B14F-4D97-AF65-F5344CB8AC3E}">
        <p14:creationId xmlns:p14="http://schemas.microsoft.com/office/powerpoint/2010/main" val="226970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A8D6F058-382C-4304-854F-F0531B13592D}" type="datetimeFigureOut">
              <a:rPr lang="hr-HR" smtClean="0"/>
              <a:t>13.6.2017.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4F96328A-B40E-4C8E-9A21-A4AF74B25249}" type="slidenum">
              <a:rPr lang="hr-HR" smtClean="0"/>
              <a:t>‹#›</a:t>
            </a:fld>
            <a:endParaRPr lang="hr-HR"/>
          </a:p>
        </p:txBody>
      </p:sp>
    </p:spTree>
    <p:extLst>
      <p:ext uri="{BB962C8B-B14F-4D97-AF65-F5344CB8AC3E}">
        <p14:creationId xmlns:p14="http://schemas.microsoft.com/office/powerpoint/2010/main" val="239564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Uredite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A8D6F058-382C-4304-854F-F0531B13592D}" type="datetimeFigureOut">
              <a:rPr lang="hr-HR" smtClean="0"/>
              <a:t>13.6.2017.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4F96328A-B40E-4C8E-9A21-A4AF74B25249}" type="slidenum">
              <a:rPr lang="hr-HR" smtClean="0"/>
              <a:t>‹#›</a:t>
            </a:fld>
            <a:endParaRPr lang="hr-HR"/>
          </a:p>
        </p:txBody>
      </p:sp>
    </p:spTree>
    <p:extLst>
      <p:ext uri="{BB962C8B-B14F-4D97-AF65-F5344CB8AC3E}">
        <p14:creationId xmlns:p14="http://schemas.microsoft.com/office/powerpoint/2010/main" val="23949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A8D6F058-382C-4304-854F-F0531B13592D}" type="datetimeFigureOut">
              <a:rPr lang="hr-HR" smtClean="0"/>
              <a:t>13.6.2017.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4F96328A-B40E-4C8E-9A21-A4AF74B25249}" type="slidenum">
              <a:rPr lang="hr-HR" smtClean="0"/>
              <a:t>‹#›</a:t>
            </a:fld>
            <a:endParaRPr lang="hr-HR"/>
          </a:p>
        </p:txBody>
      </p:sp>
    </p:spTree>
    <p:extLst>
      <p:ext uri="{BB962C8B-B14F-4D97-AF65-F5344CB8AC3E}">
        <p14:creationId xmlns:p14="http://schemas.microsoft.com/office/powerpoint/2010/main" val="2115009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Uredite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A8D6F058-382C-4304-854F-F0531B13592D}" type="datetimeFigureOut">
              <a:rPr lang="hr-HR" smtClean="0"/>
              <a:t>13.6.2017.</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4F96328A-B40E-4C8E-9A21-A4AF74B25249}" type="slidenum">
              <a:rPr lang="hr-HR" smtClean="0"/>
              <a:t>‹#›</a:t>
            </a:fld>
            <a:endParaRPr lang="hr-HR"/>
          </a:p>
        </p:txBody>
      </p:sp>
    </p:spTree>
    <p:extLst>
      <p:ext uri="{BB962C8B-B14F-4D97-AF65-F5344CB8AC3E}">
        <p14:creationId xmlns:p14="http://schemas.microsoft.com/office/powerpoint/2010/main" val="546747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A8D6F058-382C-4304-854F-F0531B13592D}" type="datetimeFigureOut">
              <a:rPr lang="hr-HR" smtClean="0"/>
              <a:t>13.6.2017.</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4F96328A-B40E-4C8E-9A21-A4AF74B25249}" type="slidenum">
              <a:rPr lang="hr-HR" smtClean="0"/>
              <a:t>‹#›</a:t>
            </a:fld>
            <a:endParaRPr lang="hr-HR"/>
          </a:p>
        </p:txBody>
      </p:sp>
    </p:spTree>
    <p:extLst>
      <p:ext uri="{BB962C8B-B14F-4D97-AF65-F5344CB8AC3E}">
        <p14:creationId xmlns:p14="http://schemas.microsoft.com/office/powerpoint/2010/main" val="426269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A8D6F058-382C-4304-854F-F0531B13592D}" type="datetimeFigureOut">
              <a:rPr lang="hr-HR" smtClean="0"/>
              <a:t>13.6.2017.</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4F96328A-B40E-4C8E-9A21-A4AF74B25249}" type="slidenum">
              <a:rPr lang="hr-HR" smtClean="0"/>
              <a:t>‹#›</a:t>
            </a:fld>
            <a:endParaRPr lang="hr-HR"/>
          </a:p>
        </p:txBody>
      </p:sp>
    </p:spTree>
    <p:extLst>
      <p:ext uri="{BB962C8B-B14F-4D97-AF65-F5344CB8AC3E}">
        <p14:creationId xmlns:p14="http://schemas.microsoft.com/office/powerpoint/2010/main" val="35652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Uredite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A8D6F058-382C-4304-854F-F0531B13592D}" type="datetimeFigureOut">
              <a:rPr lang="hr-HR" smtClean="0"/>
              <a:t>13.6.2017.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4F96328A-B40E-4C8E-9A21-A4AF74B25249}" type="slidenum">
              <a:rPr lang="hr-HR" smtClean="0"/>
              <a:t>‹#›</a:t>
            </a:fld>
            <a:endParaRPr lang="hr-HR"/>
          </a:p>
        </p:txBody>
      </p:sp>
    </p:spTree>
    <p:extLst>
      <p:ext uri="{BB962C8B-B14F-4D97-AF65-F5344CB8AC3E}">
        <p14:creationId xmlns:p14="http://schemas.microsoft.com/office/powerpoint/2010/main" val="302990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Uredite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A8D6F058-382C-4304-854F-F0531B13592D}" type="datetimeFigureOut">
              <a:rPr lang="hr-HR" smtClean="0"/>
              <a:t>13.6.2017.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4F96328A-B40E-4C8E-9A21-A4AF74B25249}" type="slidenum">
              <a:rPr lang="hr-HR" smtClean="0"/>
              <a:t>‹#›</a:t>
            </a:fld>
            <a:endParaRPr lang="hr-HR"/>
          </a:p>
        </p:txBody>
      </p:sp>
    </p:spTree>
    <p:extLst>
      <p:ext uri="{BB962C8B-B14F-4D97-AF65-F5344CB8AC3E}">
        <p14:creationId xmlns:p14="http://schemas.microsoft.com/office/powerpoint/2010/main" val="2879720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6F058-382C-4304-854F-F0531B13592D}" type="datetimeFigureOut">
              <a:rPr lang="hr-HR" smtClean="0"/>
              <a:t>13.6.2017.</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6328A-B40E-4C8E-9A21-A4AF74B25249}" type="slidenum">
              <a:rPr lang="hr-HR" smtClean="0"/>
              <a:t>‹#›</a:t>
            </a:fld>
            <a:endParaRPr lang="hr-HR"/>
          </a:p>
        </p:txBody>
      </p:sp>
    </p:spTree>
    <p:extLst>
      <p:ext uri="{BB962C8B-B14F-4D97-AF65-F5344CB8AC3E}">
        <p14:creationId xmlns:p14="http://schemas.microsoft.com/office/powerpoint/2010/main" val="1142824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ctrTitle"/>
          </p:nvPr>
        </p:nvSpPr>
        <p:spPr>
          <a:xfrm>
            <a:off x="467544" y="2130425"/>
            <a:ext cx="8352928" cy="1470025"/>
          </a:xfrm>
        </p:spPr>
        <p:txBody>
          <a:bodyPr>
            <a:normAutofit fontScale="90000"/>
          </a:bodyPr>
          <a:lstStyle/>
          <a:p>
            <a:r>
              <a:rPr lang="hr-HR" b="1" dirty="0" smtClean="0">
                <a:latin typeface="Comic Sans MS" pitchFamily="66" charset="0"/>
              </a:rPr>
              <a:t>Projekt Čitamo mi u obitelji svi</a:t>
            </a:r>
            <a:br>
              <a:rPr lang="hr-HR" b="1" dirty="0" smtClean="0">
                <a:latin typeface="Comic Sans MS" pitchFamily="66" charset="0"/>
              </a:rPr>
            </a:br>
            <a:r>
              <a:rPr lang="hr-HR" b="1" dirty="0" smtClean="0">
                <a:latin typeface="Comic Sans MS" pitchFamily="66" charset="0"/>
              </a:rPr>
              <a:t>šk. god. 2016./2017.</a:t>
            </a:r>
            <a:endParaRPr lang="hr-HR" b="1" dirty="0">
              <a:latin typeface="Comic Sans MS" pitchFamily="66" charset="0"/>
            </a:endParaRPr>
          </a:p>
        </p:txBody>
      </p:sp>
      <p:sp>
        <p:nvSpPr>
          <p:cNvPr id="5" name="Podnaslov 4"/>
          <p:cNvSpPr>
            <a:spLocks noGrp="1"/>
          </p:cNvSpPr>
          <p:nvPr>
            <p:ph type="subTitle" idx="1"/>
          </p:nvPr>
        </p:nvSpPr>
        <p:spPr/>
        <p:txBody>
          <a:bodyPr/>
          <a:lstStyle/>
          <a:p>
            <a:r>
              <a:rPr lang="hr-HR" dirty="0" smtClean="0">
                <a:latin typeface="Comic Sans MS" pitchFamily="66" charset="0"/>
              </a:rPr>
              <a:t>3.b razred </a:t>
            </a:r>
          </a:p>
          <a:p>
            <a:r>
              <a:rPr lang="hr-HR" dirty="0" smtClean="0">
                <a:latin typeface="Comic Sans MS" pitchFamily="66" charset="0"/>
              </a:rPr>
              <a:t>Učiteljica Anita </a:t>
            </a:r>
            <a:r>
              <a:rPr lang="hr-HR" dirty="0" err="1" smtClean="0">
                <a:latin typeface="Comic Sans MS" pitchFamily="66" charset="0"/>
              </a:rPr>
              <a:t>Vržogić</a:t>
            </a:r>
            <a:endParaRPr lang="hr-HR" dirty="0" smtClean="0">
              <a:latin typeface="Comic Sans MS" pitchFamily="66" charset="0"/>
            </a:endParaRPr>
          </a:p>
          <a:p>
            <a:r>
              <a:rPr lang="hr-HR" dirty="0" smtClean="0">
                <a:latin typeface="Comic Sans MS" pitchFamily="66" charset="0"/>
              </a:rPr>
              <a:t>Knjižničarka Kristina Prilika</a:t>
            </a:r>
            <a:endParaRPr lang="hr-HR" dirty="0">
              <a:latin typeface="Comic Sans MS"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60648"/>
            <a:ext cx="1872208" cy="193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145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800" b="1" dirty="0" smtClean="0">
                <a:latin typeface="Comic Sans MS" pitchFamily="66" charset="0"/>
              </a:rPr>
              <a:t>Učenička pjesma o projektu</a:t>
            </a:r>
            <a:endParaRPr lang="hr-HR" sz="2800" b="1" dirty="0">
              <a:latin typeface="Comic Sans MS" pitchFamily="66" charset="0"/>
            </a:endParaRPr>
          </a:p>
        </p:txBody>
      </p:sp>
      <p:sp>
        <p:nvSpPr>
          <p:cNvPr id="3" name="Rezervirano mjesto sadržaja 2"/>
          <p:cNvSpPr>
            <a:spLocks noGrp="1"/>
          </p:cNvSpPr>
          <p:nvPr>
            <p:ph idx="1"/>
          </p:nvPr>
        </p:nvSpPr>
        <p:spPr/>
        <p:txBody>
          <a:bodyPr>
            <a:normAutofit fontScale="70000" lnSpcReduction="20000"/>
          </a:bodyPr>
          <a:lstStyle/>
          <a:p>
            <a:pPr marL="0" indent="0" algn="ctr">
              <a:buNone/>
            </a:pPr>
            <a:r>
              <a:rPr lang="hr-HR" sz="3400" b="1" dirty="0" smtClean="0">
                <a:latin typeface="Comic Sans MS" pitchFamily="66" charset="0"/>
              </a:rPr>
              <a:t>Čitanje</a:t>
            </a:r>
          </a:p>
          <a:p>
            <a:pPr marL="0" indent="0" algn="ctr">
              <a:buNone/>
            </a:pPr>
            <a:endParaRPr lang="hr-HR" dirty="0">
              <a:latin typeface="Comic Sans MS" pitchFamily="66" charset="0"/>
            </a:endParaRPr>
          </a:p>
          <a:p>
            <a:pPr marL="0" indent="0" algn="ctr">
              <a:buNone/>
            </a:pPr>
            <a:r>
              <a:rPr lang="hr-HR" dirty="0" smtClean="0">
                <a:latin typeface="Comic Sans MS" pitchFamily="66" charset="0"/>
              </a:rPr>
              <a:t>Postavlja se pitanje:</a:t>
            </a:r>
          </a:p>
          <a:p>
            <a:pPr marL="0" indent="0" algn="ctr">
              <a:buNone/>
            </a:pPr>
            <a:r>
              <a:rPr lang="hr-HR" dirty="0" smtClean="0">
                <a:latin typeface="Comic Sans MS" pitchFamily="66" charset="0"/>
              </a:rPr>
              <a:t>Tko u obitelji voli čitanje?</a:t>
            </a:r>
          </a:p>
          <a:p>
            <a:pPr marL="0" indent="0" algn="ctr">
              <a:buNone/>
            </a:pPr>
            <a:r>
              <a:rPr lang="hr-HR" dirty="0" smtClean="0">
                <a:latin typeface="Comic Sans MS" pitchFamily="66" charset="0"/>
              </a:rPr>
              <a:t> Knjige šarene, razne,</a:t>
            </a:r>
          </a:p>
          <a:p>
            <a:pPr marL="0" indent="0" algn="ctr">
              <a:buNone/>
            </a:pPr>
            <a:r>
              <a:rPr lang="hr-HR" dirty="0">
                <a:latin typeface="Comic Sans MS" pitchFamily="66" charset="0"/>
              </a:rPr>
              <a:t>s</a:t>
            </a:r>
            <a:r>
              <a:rPr lang="hr-HR" dirty="0" smtClean="0">
                <a:latin typeface="Comic Sans MS" pitchFamily="66" charset="0"/>
              </a:rPr>
              <a:t>tranice nisu prazne.</a:t>
            </a:r>
          </a:p>
          <a:p>
            <a:pPr marL="0" indent="0" algn="ctr">
              <a:buNone/>
            </a:pPr>
            <a:r>
              <a:rPr lang="hr-HR" dirty="0" smtClean="0">
                <a:latin typeface="Comic Sans MS" pitchFamily="66" charset="0"/>
              </a:rPr>
              <a:t>Kad knjigu primim u ruke,</a:t>
            </a:r>
          </a:p>
          <a:p>
            <a:pPr marL="0" indent="0" algn="ctr">
              <a:buNone/>
            </a:pPr>
            <a:r>
              <a:rPr lang="hr-HR" dirty="0">
                <a:latin typeface="Comic Sans MS" pitchFamily="66" charset="0"/>
              </a:rPr>
              <a:t>p</a:t>
            </a:r>
            <a:r>
              <a:rPr lang="hr-HR" dirty="0" smtClean="0">
                <a:latin typeface="Comic Sans MS" pitchFamily="66" charset="0"/>
              </a:rPr>
              <a:t>rođu me sve muke.</a:t>
            </a:r>
          </a:p>
          <a:p>
            <a:pPr marL="0" indent="0" algn="ctr">
              <a:buNone/>
            </a:pPr>
            <a:r>
              <a:rPr lang="hr-HR" dirty="0" smtClean="0">
                <a:latin typeface="Comic Sans MS" pitchFamily="66" charset="0"/>
              </a:rPr>
              <a:t>Odgovor na početno pitanje:</a:t>
            </a:r>
          </a:p>
          <a:p>
            <a:pPr marL="0" indent="0" algn="ctr">
              <a:buNone/>
            </a:pPr>
            <a:r>
              <a:rPr lang="hr-HR" dirty="0" smtClean="0">
                <a:latin typeface="Comic Sans MS" pitchFamily="66" charset="0"/>
              </a:rPr>
              <a:t>Ja najviše volim čitanje!</a:t>
            </a:r>
          </a:p>
          <a:p>
            <a:pPr marL="0" indent="0" algn="ctr">
              <a:buNone/>
            </a:pPr>
            <a:endParaRPr lang="hr-HR" dirty="0">
              <a:latin typeface="Comic Sans MS" pitchFamily="66" charset="0"/>
            </a:endParaRPr>
          </a:p>
          <a:p>
            <a:pPr marL="0" indent="0" algn="ctr">
              <a:buNone/>
            </a:pPr>
            <a:r>
              <a:rPr lang="hr-HR" b="1" dirty="0" smtClean="0">
                <a:latin typeface="Comic Sans MS" pitchFamily="66" charset="0"/>
              </a:rPr>
              <a:t>Karla Duga</a:t>
            </a:r>
            <a:endParaRPr lang="hr-HR" b="1" dirty="0">
              <a:latin typeface="Comic Sans MS" pitchFamily="66"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196752"/>
            <a:ext cx="1554163"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C:\Users\User\Desktop\službeno\images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74" y="5362575"/>
            <a:ext cx="3057525"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020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latin typeface="Comic Sans MS" pitchFamily="66" charset="0"/>
              </a:rPr>
              <a:t>Dojmovi učenika</a:t>
            </a:r>
            <a:endParaRPr lang="hr-HR" dirty="0">
              <a:latin typeface="Comic Sans MS" pitchFamily="66" charset="0"/>
            </a:endParaRPr>
          </a:p>
        </p:txBody>
      </p:sp>
      <p:sp>
        <p:nvSpPr>
          <p:cNvPr id="3" name="Rezervirano mjesto sadržaja 2"/>
          <p:cNvSpPr>
            <a:spLocks noGrp="1"/>
          </p:cNvSpPr>
          <p:nvPr>
            <p:ph idx="1"/>
          </p:nvPr>
        </p:nvSpPr>
        <p:spPr/>
        <p:txBody>
          <a:bodyPr/>
          <a:lstStyle/>
          <a:p>
            <a:pPr marL="0" indent="0" algn="ctr">
              <a:buNone/>
            </a:pPr>
            <a:r>
              <a:rPr lang="hr-HR" sz="2800" b="1" dirty="0">
                <a:latin typeface="Comic Sans MS" pitchFamily="66" charset="0"/>
              </a:rPr>
              <a:t>06.03.2017. – 10.03.2017.</a:t>
            </a:r>
          </a:p>
          <a:p>
            <a:pPr marL="0" indent="0">
              <a:buNone/>
            </a:pPr>
            <a:r>
              <a:rPr lang="hr-HR" sz="2800" dirty="0">
                <a:latin typeface="Comic Sans MS" pitchFamily="66" charset="0"/>
              </a:rPr>
              <a:t>Konačno da ja dobijem ruksak! Mama je čitala „Sva je priroda divlja i surova“, a tata „Oceanologiju“ i „Grad Zagreb“. Ja sam se igrao s knjigom „Umni izazovi“. Bilo mi je lijepo i zabavno dok je </a:t>
            </a:r>
            <a:r>
              <a:rPr lang="hr-HR" sz="2800" dirty="0" smtClean="0">
                <a:latin typeface="Comic Sans MS" pitchFamily="66" charset="0"/>
              </a:rPr>
              <a:t>trajalo.</a:t>
            </a:r>
            <a:endParaRPr lang="hr-HR" sz="2800" dirty="0">
              <a:latin typeface="Comic Sans MS" pitchFamily="66" charset="0"/>
            </a:endParaRPr>
          </a:p>
          <a:p>
            <a:pPr marL="0" indent="0" algn="ctr">
              <a:buNone/>
            </a:pPr>
            <a:r>
              <a:rPr lang="hr-HR" sz="2800" b="1" dirty="0">
                <a:latin typeface="Comic Sans MS" pitchFamily="66" charset="0"/>
              </a:rPr>
              <a:t>Hrvoje Radošević</a:t>
            </a:r>
          </a:p>
          <a:p>
            <a:pPr marL="0" indent="0">
              <a:buNone/>
            </a:pPr>
            <a:endParaRPr lang="hr-H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144" y="0"/>
            <a:ext cx="1839612" cy="196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descr="C:\Users\User\Desktop\službeno\images (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4941168"/>
            <a:ext cx="3057525"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46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latin typeface="Comic Sans MS" pitchFamily="66" charset="0"/>
              </a:rPr>
              <a:t>Dojmovi učenika</a:t>
            </a:r>
          </a:p>
        </p:txBody>
      </p:sp>
      <p:sp>
        <p:nvSpPr>
          <p:cNvPr id="3" name="Rezervirano mjesto sadržaja 2"/>
          <p:cNvSpPr>
            <a:spLocks noGrp="1"/>
          </p:cNvSpPr>
          <p:nvPr>
            <p:ph idx="1"/>
          </p:nvPr>
        </p:nvSpPr>
        <p:spPr/>
        <p:txBody>
          <a:bodyPr/>
          <a:lstStyle/>
          <a:p>
            <a:pPr marL="0" indent="0" algn="ctr">
              <a:buNone/>
            </a:pPr>
            <a:r>
              <a:rPr lang="hr-HR" sz="2800" b="1" dirty="0">
                <a:latin typeface="Comic Sans MS" pitchFamily="66" charset="0"/>
              </a:rPr>
              <a:t>10.03.2017. –  15.03.2017.</a:t>
            </a:r>
          </a:p>
          <a:p>
            <a:pPr marL="0" indent="0">
              <a:buNone/>
            </a:pPr>
            <a:r>
              <a:rPr lang="hr-HR" sz="2800" dirty="0">
                <a:latin typeface="Comic Sans MS" pitchFamily="66" charset="0"/>
              </a:rPr>
              <a:t>Kada sam </a:t>
            </a:r>
            <a:r>
              <a:rPr lang="hr-HR" sz="2800" dirty="0" smtClean="0">
                <a:latin typeface="Comic Sans MS" pitchFamily="66" charset="0"/>
              </a:rPr>
              <a:t>čitao, </a:t>
            </a:r>
            <a:r>
              <a:rPr lang="hr-HR" sz="2800" dirty="0">
                <a:latin typeface="Comic Sans MS" pitchFamily="66" charset="0"/>
              </a:rPr>
              <a:t>svidjela mi se knjiga s bajkama za laku noć. Zanimljiva mi je bila i knjiga s olovkom koja odgovara na pitanja.</a:t>
            </a:r>
          </a:p>
          <a:p>
            <a:pPr marL="0" indent="0">
              <a:buNone/>
            </a:pPr>
            <a:endParaRPr lang="hr-HR" sz="2800" dirty="0" smtClean="0">
              <a:latin typeface="Comic Sans MS" pitchFamily="66" charset="0"/>
            </a:endParaRPr>
          </a:p>
          <a:p>
            <a:pPr marL="0" indent="0" algn="ctr">
              <a:buNone/>
            </a:pPr>
            <a:r>
              <a:rPr lang="hr-HR" sz="2800" b="1" dirty="0" smtClean="0">
                <a:latin typeface="Comic Sans MS" pitchFamily="66" charset="0"/>
              </a:rPr>
              <a:t>Eduard </a:t>
            </a:r>
            <a:r>
              <a:rPr lang="hr-HR" sz="2800" b="1" dirty="0" err="1">
                <a:latin typeface="Comic Sans MS" pitchFamily="66" charset="0"/>
              </a:rPr>
              <a:t>Bancalinski</a:t>
            </a:r>
            <a:endParaRPr lang="hr-HR" sz="2800" b="1" dirty="0">
              <a:latin typeface="Comic Sans MS" pitchFamily="66" charset="0"/>
            </a:endParaRPr>
          </a:p>
          <a:p>
            <a:pPr marL="0" indent="0">
              <a:buNone/>
            </a:pPr>
            <a:endParaRPr lang="hr-HR" dirty="0"/>
          </a:p>
          <a:p>
            <a:pPr marL="0" indent="0">
              <a:buNone/>
            </a:pPr>
            <a:endParaRPr lang="hr-H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2314" y="6477"/>
            <a:ext cx="2001686" cy="21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descr="C:\Users\User\Desktop\službeno\images (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036" y="4725144"/>
            <a:ext cx="3057525"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486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latin typeface="Comic Sans MS" pitchFamily="66" charset="0"/>
              </a:rPr>
              <a:t>Dojmovi učenika</a:t>
            </a:r>
          </a:p>
        </p:txBody>
      </p:sp>
      <p:sp>
        <p:nvSpPr>
          <p:cNvPr id="3" name="Rezervirano mjesto sadržaja 2"/>
          <p:cNvSpPr>
            <a:spLocks noGrp="1"/>
          </p:cNvSpPr>
          <p:nvPr>
            <p:ph idx="1"/>
          </p:nvPr>
        </p:nvSpPr>
        <p:spPr/>
        <p:txBody>
          <a:bodyPr>
            <a:normAutofit fontScale="70000" lnSpcReduction="20000"/>
          </a:bodyPr>
          <a:lstStyle/>
          <a:p>
            <a:pPr marL="0" indent="0" algn="ctr">
              <a:buNone/>
            </a:pPr>
            <a:r>
              <a:rPr lang="hr-HR" b="1" dirty="0">
                <a:latin typeface="Comic Sans MS" pitchFamily="66" charset="0"/>
              </a:rPr>
              <a:t>15.03.2017. – 20.03.2017.</a:t>
            </a:r>
          </a:p>
          <a:p>
            <a:pPr marL="0" indent="0">
              <a:buNone/>
            </a:pPr>
            <a:endParaRPr lang="hr-HR" dirty="0">
              <a:latin typeface="Comic Sans MS" pitchFamily="66" charset="0"/>
            </a:endParaRPr>
          </a:p>
          <a:p>
            <a:pPr marL="0" indent="0">
              <a:buNone/>
            </a:pPr>
            <a:r>
              <a:rPr lang="hr-HR" dirty="0">
                <a:latin typeface="Comic Sans MS" pitchFamily="66" charset="0"/>
              </a:rPr>
              <a:t>Kad sam dobio ruksak, bio sam jako sretan. Kod kuće sam odmah pregledao knjige kako bih pronašao nešto za sebe. Budući da volim stripove, „Borovnica“ je bila pravi izbor za mene i baš sam se dobro nasmijao. Tijekom večeri pridružili su mi se i ostali članovi obitelji u pregledavanju knjiga. Tata i brat su se oduševili „Oceanologijom</a:t>
            </a:r>
            <a:r>
              <a:rPr lang="hr-HR" dirty="0" smtClean="0">
                <a:latin typeface="Comic Sans MS" pitchFamily="66" charset="0"/>
              </a:rPr>
              <a:t>“. </a:t>
            </a:r>
            <a:r>
              <a:rPr lang="hr-HR" dirty="0">
                <a:latin typeface="Comic Sans MS" pitchFamily="66" charset="0"/>
              </a:rPr>
              <a:t>Čitali su je nekoliko dana i naučili puno toga. Mama je čitala knjigu o Zagrebu i svidjelo joj se što je na jednom mjestu saznala sve važne pojedinosti o našem glavnom gradu. Svi zajedno smo se zabavili uz „Umne izazove“. Drago mi je što sam bio dio ovog projekta, iako nisam imao dovoljno vremena da detaljno proučim sve knjige. </a:t>
            </a:r>
          </a:p>
          <a:p>
            <a:pPr marL="0" indent="0" algn="ctr">
              <a:buNone/>
            </a:pPr>
            <a:r>
              <a:rPr lang="hr-HR" b="1" dirty="0">
                <a:latin typeface="Comic Sans MS" pitchFamily="66" charset="0"/>
              </a:rPr>
              <a:t>Ivan </a:t>
            </a:r>
            <a:r>
              <a:rPr lang="hr-HR" b="1" dirty="0" err="1">
                <a:latin typeface="Comic Sans MS" pitchFamily="66" charset="0"/>
              </a:rPr>
              <a:t>Kranjčec</a:t>
            </a:r>
            <a:endParaRPr lang="hr-HR" b="1" dirty="0">
              <a:latin typeface="Comic Sans MS" pitchFamily="66" charset="0"/>
            </a:endParaRPr>
          </a:p>
          <a:p>
            <a:pPr marL="0" indent="0">
              <a:buNone/>
            </a:pPr>
            <a:endParaRPr lang="hr-H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188640"/>
            <a:ext cx="176847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842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latin typeface="Comic Sans MS" pitchFamily="66" charset="0"/>
              </a:rPr>
              <a:t>Dojmovi učenika</a:t>
            </a:r>
            <a:endParaRPr lang="hr-HR" dirty="0">
              <a:latin typeface="Comic Sans MS" pitchFamily="66" charset="0"/>
            </a:endParaRPr>
          </a:p>
        </p:txBody>
      </p:sp>
      <p:sp>
        <p:nvSpPr>
          <p:cNvPr id="3" name="Rezervirano mjesto sadržaja 2"/>
          <p:cNvSpPr>
            <a:spLocks noGrp="1"/>
          </p:cNvSpPr>
          <p:nvPr>
            <p:ph idx="1"/>
          </p:nvPr>
        </p:nvSpPr>
        <p:spPr/>
        <p:txBody>
          <a:bodyPr>
            <a:normAutofit fontScale="70000" lnSpcReduction="20000"/>
          </a:bodyPr>
          <a:lstStyle/>
          <a:p>
            <a:pPr marL="0" indent="0" algn="ctr">
              <a:buNone/>
            </a:pPr>
            <a:r>
              <a:rPr lang="hr-HR" b="1" dirty="0">
                <a:latin typeface="Comic Sans MS" pitchFamily="66" charset="0"/>
              </a:rPr>
              <a:t>20.03.2017. – 24.03.2017.</a:t>
            </a:r>
          </a:p>
          <a:p>
            <a:pPr marL="0" indent="0">
              <a:buNone/>
            </a:pPr>
            <a:r>
              <a:rPr lang="hr-HR" dirty="0">
                <a:latin typeface="Comic Sans MS" pitchFamily="66" charset="0"/>
              </a:rPr>
              <a:t>Učiteljica me pozvala da sam ja u razredu za nositi ruksak kući. Iznenadila sam se. Kada sam stigla kući s ruksakom, Vid (moj brat) se iznenadio i odmah išao prolistati sve knjige sa slikama. Najviše su mu se svidjeli „Umni izazovi“. „Umne izazove“ smo rješavali svi u obitelji. Bilo je zabavno razmišljati i družiti se. Mama je čitala knjigu „Igrom do sebe“ zato što radi s djecom i može joj pomoći u radu. Čitala je i „Sva je priroda divlja i surova“ jer voli triler knjige. Tata je pročitao „Grad Zagreb“ jer ga je to najviše zanimalo. I šećer na kraju – ja! Ja sam pročitala skoro sve knjige jer su mi se na prvi pogled odmah svidjele. Mama nam je prije spavanja čitala „Fantastične priče za laku noć“. Ovaj projekt mi se jako svidio jer smo svi nešto naučili i ovih se dana u obitelji više zajedno družili.</a:t>
            </a:r>
          </a:p>
          <a:p>
            <a:pPr marL="0" indent="0" algn="ctr">
              <a:buNone/>
            </a:pPr>
            <a:r>
              <a:rPr lang="hr-HR" b="1" dirty="0">
                <a:latin typeface="Comic Sans MS" pitchFamily="66" charset="0"/>
              </a:rPr>
              <a:t>Paula </a:t>
            </a:r>
            <a:r>
              <a:rPr lang="hr-HR" b="1" dirty="0" err="1">
                <a:latin typeface="Comic Sans MS" pitchFamily="66" charset="0"/>
              </a:rPr>
              <a:t>Njegovec</a:t>
            </a:r>
            <a:endParaRPr lang="hr-HR" b="1" dirty="0">
              <a:latin typeface="Comic Sans MS" pitchFamily="66" charset="0"/>
            </a:endParaRPr>
          </a:p>
          <a:p>
            <a:pPr marL="0" indent="0">
              <a:buNone/>
            </a:pPr>
            <a:endParaRPr lang="hr-H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0"/>
            <a:ext cx="1554163"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362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800" b="1" dirty="0">
                <a:latin typeface="Comic Sans MS" pitchFamily="66" charset="0"/>
              </a:rPr>
              <a:t>Učenički crtež o tome kako se čita u obitelji</a:t>
            </a:r>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484784"/>
            <a:ext cx="7899776" cy="4046719"/>
          </a:xfrm>
          <a:ln w="38100">
            <a:solidFill>
              <a:schemeClr val="bg1">
                <a:lumMod val="50000"/>
              </a:schemeClr>
            </a:solidFill>
          </a:ln>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5672777"/>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93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b="1" dirty="0">
                <a:latin typeface="Comic Sans MS" pitchFamily="66" charset="0"/>
              </a:rPr>
              <a:t>Učenička pjesma o projektu</a:t>
            </a:r>
          </a:p>
        </p:txBody>
      </p:sp>
      <p:sp>
        <p:nvSpPr>
          <p:cNvPr id="3" name="Rezervirano mjesto sadržaja 2"/>
          <p:cNvSpPr>
            <a:spLocks noGrp="1"/>
          </p:cNvSpPr>
          <p:nvPr>
            <p:ph idx="1"/>
          </p:nvPr>
        </p:nvSpPr>
        <p:spPr/>
        <p:txBody>
          <a:bodyPr>
            <a:normAutofit fontScale="92500" lnSpcReduction="20000"/>
          </a:bodyPr>
          <a:lstStyle/>
          <a:p>
            <a:pPr marL="0" indent="0" algn="ctr">
              <a:buNone/>
            </a:pPr>
            <a:r>
              <a:rPr lang="hr-HR" sz="3500" b="1" dirty="0" smtClean="0">
                <a:latin typeface="Comic Sans MS" pitchFamily="66" charset="0"/>
              </a:rPr>
              <a:t>Knjiga</a:t>
            </a:r>
          </a:p>
          <a:p>
            <a:pPr marL="0" indent="0" algn="ctr">
              <a:buNone/>
            </a:pPr>
            <a:endParaRPr lang="hr-HR" dirty="0">
              <a:latin typeface="Comic Sans MS" pitchFamily="66" charset="0"/>
            </a:endParaRPr>
          </a:p>
          <a:p>
            <a:pPr marL="0" indent="0" algn="ctr">
              <a:buNone/>
            </a:pPr>
            <a:r>
              <a:rPr lang="hr-HR" dirty="0" smtClean="0">
                <a:latin typeface="Comic Sans MS" pitchFamily="66" charset="0"/>
              </a:rPr>
              <a:t>Mudra i zabavna.</a:t>
            </a:r>
          </a:p>
          <a:p>
            <a:pPr marL="0" indent="0" algn="ctr">
              <a:buNone/>
            </a:pPr>
            <a:r>
              <a:rPr lang="hr-HR" dirty="0" smtClean="0">
                <a:latin typeface="Comic Sans MS" pitchFamily="66" charset="0"/>
              </a:rPr>
              <a:t>Čitamo, pričamo, istražujemo.</a:t>
            </a:r>
          </a:p>
          <a:p>
            <a:pPr marL="0" indent="0" algn="ctr">
              <a:buNone/>
            </a:pPr>
            <a:r>
              <a:rPr lang="hr-HR" dirty="0" smtClean="0">
                <a:latin typeface="Comic Sans MS" pitchFamily="66" charset="0"/>
              </a:rPr>
              <a:t>Knjige nas vode u </a:t>
            </a:r>
          </a:p>
          <a:p>
            <a:pPr marL="0" indent="0" algn="ctr">
              <a:buNone/>
            </a:pPr>
            <a:r>
              <a:rPr lang="hr-HR" dirty="0">
                <a:latin typeface="Comic Sans MS" pitchFamily="66" charset="0"/>
              </a:rPr>
              <a:t>n</a:t>
            </a:r>
            <a:r>
              <a:rPr lang="hr-HR" dirty="0" smtClean="0">
                <a:latin typeface="Comic Sans MS" pitchFamily="66" charset="0"/>
              </a:rPr>
              <a:t>ove svjetove.</a:t>
            </a:r>
          </a:p>
          <a:p>
            <a:pPr marL="0" indent="0" algn="ctr">
              <a:buNone/>
            </a:pPr>
            <a:r>
              <a:rPr lang="hr-HR" dirty="0" smtClean="0">
                <a:latin typeface="Comic Sans MS" pitchFamily="66" charset="0"/>
              </a:rPr>
              <a:t>Putovanje!</a:t>
            </a:r>
          </a:p>
          <a:p>
            <a:pPr marL="0" indent="0" algn="ctr">
              <a:buNone/>
            </a:pPr>
            <a:endParaRPr lang="hr-HR" dirty="0">
              <a:latin typeface="Comic Sans MS" pitchFamily="66" charset="0"/>
            </a:endParaRPr>
          </a:p>
          <a:p>
            <a:pPr marL="0" indent="0" algn="ctr">
              <a:buNone/>
            </a:pPr>
            <a:r>
              <a:rPr lang="hr-HR" b="1" dirty="0" smtClean="0">
                <a:latin typeface="Comic Sans MS" pitchFamily="66" charset="0"/>
              </a:rPr>
              <a:t>Paula </a:t>
            </a:r>
            <a:r>
              <a:rPr lang="hr-HR" b="1" dirty="0" err="1" smtClean="0">
                <a:latin typeface="Comic Sans MS" pitchFamily="66" charset="0"/>
              </a:rPr>
              <a:t>Njegovec</a:t>
            </a:r>
            <a:endParaRPr lang="hr-HR" b="1" dirty="0">
              <a:latin typeface="Comic Sans MS" pitchFamily="66"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052737"/>
            <a:ext cx="1725685" cy="217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descr="C:\Users\User\Desktop\službeno\images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62575"/>
            <a:ext cx="3057525"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095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latin typeface="Comic Sans MS" pitchFamily="66" charset="0"/>
              </a:rPr>
              <a:t>Dojmovi učenika</a:t>
            </a:r>
            <a:endParaRPr lang="hr-HR" dirty="0">
              <a:latin typeface="Comic Sans MS" pitchFamily="66" charset="0"/>
            </a:endParaRPr>
          </a:p>
        </p:txBody>
      </p:sp>
      <p:sp>
        <p:nvSpPr>
          <p:cNvPr id="3" name="Rezervirano mjesto sadržaja 2"/>
          <p:cNvSpPr>
            <a:spLocks noGrp="1"/>
          </p:cNvSpPr>
          <p:nvPr>
            <p:ph idx="1"/>
          </p:nvPr>
        </p:nvSpPr>
        <p:spPr/>
        <p:txBody>
          <a:bodyPr>
            <a:normAutofit fontScale="92500" lnSpcReduction="10000"/>
          </a:bodyPr>
          <a:lstStyle/>
          <a:p>
            <a:pPr marL="0" indent="0" algn="ctr">
              <a:buNone/>
            </a:pPr>
            <a:r>
              <a:rPr lang="hr-HR" sz="3000" b="1" dirty="0">
                <a:latin typeface="Comic Sans MS" pitchFamily="66" charset="0"/>
              </a:rPr>
              <a:t>24.03.2017. 29.03.2017.</a:t>
            </a:r>
          </a:p>
          <a:p>
            <a:pPr marL="0" indent="0">
              <a:buNone/>
            </a:pPr>
            <a:r>
              <a:rPr lang="hr-HR" sz="3000" dirty="0">
                <a:latin typeface="Comic Sans MS" pitchFamily="66" charset="0"/>
              </a:rPr>
              <a:t>Učiteljica me prozvala da je vrijeme da ja dobijem ruksak. Bila sam jako sretna. Kada sam došla kući, moja sestra Nika odmah je uzela strip </a:t>
            </a:r>
            <a:r>
              <a:rPr lang="hr-HR" sz="3000" dirty="0" smtClean="0">
                <a:latin typeface="Comic Sans MS" pitchFamily="66" charset="0"/>
              </a:rPr>
              <a:t>„Borovnica”. </a:t>
            </a:r>
            <a:r>
              <a:rPr lang="hr-HR" sz="3000" dirty="0">
                <a:latin typeface="Comic Sans MS" pitchFamily="66" charset="0"/>
              </a:rPr>
              <a:t>Ja sam čitala </a:t>
            </a:r>
            <a:r>
              <a:rPr lang="hr-HR" sz="3000" dirty="0" smtClean="0">
                <a:latin typeface="Comic Sans MS" pitchFamily="66" charset="0"/>
              </a:rPr>
              <a:t>„Umne izazove” </a:t>
            </a:r>
            <a:r>
              <a:rPr lang="hr-HR" sz="3000" dirty="0">
                <a:latin typeface="Comic Sans MS" pitchFamily="66" charset="0"/>
              </a:rPr>
              <a:t>i prelistala sve ostale knjige. Mama i ja smo listale „Fantastične priče za laku noć“. Projekt mi se svidio zato što smo svi zajedno u obitelji čitali i zato što smo iz knjiga nešto naučili.</a:t>
            </a:r>
          </a:p>
          <a:p>
            <a:pPr marL="0" indent="0" algn="ctr">
              <a:buNone/>
            </a:pPr>
            <a:r>
              <a:rPr lang="hr-HR" sz="3000" b="1" dirty="0">
                <a:latin typeface="Comic Sans MS" pitchFamily="66" charset="0"/>
              </a:rPr>
              <a:t>Tara </a:t>
            </a:r>
            <a:r>
              <a:rPr lang="hr-HR" sz="3000" b="1" dirty="0" err="1">
                <a:latin typeface="Comic Sans MS" pitchFamily="66" charset="0"/>
              </a:rPr>
              <a:t>Ajduk</a:t>
            </a:r>
            <a:endParaRPr lang="hr-HR" sz="3000" b="1" dirty="0">
              <a:latin typeface="Comic Sans MS" pitchFamily="66" charset="0"/>
            </a:endParaRPr>
          </a:p>
          <a:p>
            <a:pPr marL="0" indent="0">
              <a:buNone/>
            </a:pPr>
            <a:endParaRPr lang="hr-H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188640"/>
            <a:ext cx="1554163"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930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800" b="1" dirty="0">
                <a:latin typeface="Comic Sans MS" pitchFamily="66" charset="0"/>
              </a:rPr>
              <a:t>Učenički crtež o tome kako se čita u obitelji</a:t>
            </a:r>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412776"/>
            <a:ext cx="8225234" cy="3826577"/>
          </a:xfrm>
          <a:ln w="38100">
            <a:solidFill>
              <a:schemeClr val="bg1">
                <a:lumMod val="50000"/>
              </a:schemeClr>
            </a:solidFill>
          </a:ln>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5517232"/>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153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latin typeface="Comic Sans MS" pitchFamily="66" charset="0"/>
              </a:rPr>
              <a:t>Dojmovi učenika</a:t>
            </a:r>
            <a:endParaRPr lang="hr-HR" dirty="0">
              <a:latin typeface="Comic Sans MS" pitchFamily="66" charset="0"/>
            </a:endParaRPr>
          </a:p>
        </p:txBody>
      </p:sp>
      <p:sp>
        <p:nvSpPr>
          <p:cNvPr id="3" name="Rezervirano mjesto sadržaja 2"/>
          <p:cNvSpPr>
            <a:spLocks noGrp="1"/>
          </p:cNvSpPr>
          <p:nvPr>
            <p:ph idx="1"/>
          </p:nvPr>
        </p:nvSpPr>
        <p:spPr/>
        <p:txBody>
          <a:bodyPr>
            <a:normAutofit fontScale="70000" lnSpcReduction="20000"/>
          </a:bodyPr>
          <a:lstStyle/>
          <a:p>
            <a:pPr marL="0" indent="0" algn="ctr">
              <a:buNone/>
            </a:pPr>
            <a:r>
              <a:rPr lang="vi-VN" b="1" dirty="0"/>
              <a:t>29.03.2017. – 03.04.2017.</a:t>
            </a:r>
          </a:p>
          <a:p>
            <a:pPr marL="0" indent="0">
              <a:buNone/>
            </a:pPr>
            <a:r>
              <a:rPr lang="vi-VN" dirty="0"/>
              <a:t>Kada mi je učiteljica dala ruksak s </a:t>
            </a:r>
            <a:r>
              <a:rPr lang="vi-VN" dirty="0" smtClean="0"/>
              <a:t>knjigama</a:t>
            </a:r>
            <a:r>
              <a:rPr lang="hr-HR" dirty="0" smtClean="0">
                <a:latin typeface="Comic Sans MS" pitchFamily="66" charset="0"/>
              </a:rPr>
              <a:t>,</a:t>
            </a:r>
            <a:r>
              <a:rPr lang="vi-VN" dirty="0" smtClean="0"/>
              <a:t> </a:t>
            </a:r>
            <a:r>
              <a:rPr lang="vi-VN" dirty="0"/>
              <a:t>bio sam iznenađen, a i </a:t>
            </a:r>
            <a:r>
              <a:rPr lang="vi-VN" dirty="0" smtClean="0"/>
              <a:t>uzbuđen</a:t>
            </a:r>
            <a:r>
              <a:rPr lang="vi-VN" dirty="0"/>
              <a:t>. Doma sam razmišljao. Što da radim prije? Da pišem domaću zadaću ili da čitam knjige? Odlučio sam da ću prvo napisati zadaću, a nakon toga krenuti čitati strip „Borovnica“. Nakon što su roditelji došli s posla, pokazao sam im knjige. Mami se svidjela „Oceanologija“. Tata je krenuo čitati knjigu „Sva je priroda divlja i surova“. Knjiga mu se svidjela pa je rekao da će</a:t>
            </a:r>
            <a:r>
              <a:rPr lang="vi-VN" sz="3100" dirty="0"/>
              <a:t> </a:t>
            </a:r>
            <a:r>
              <a:rPr lang="hr-HR" sz="3100" dirty="0" smtClean="0">
                <a:latin typeface="Comic Sans MS" pitchFamily="66" charset="0"/>
              </a:rPr>
              <a:t>je</a:t>
            </a:r>
            <a:r>
              <a:rPr lang="hr-HR" sz="3100" b="1" dirty="0" smtClean="0">
                <a:latin typeface="Comic Sans MS" pitchFamily="66" charset="0"/>
              </a:rPr>
              <a:t> </a:t>
            </a:r>
            <a:r>
              <a:rPr lang="vi-VN" dirty="0" smtClean="0"/>
              <a:t>posuditi </a:t>
            </a:r>
            <a:r>
              <a:rPr lang="vi-VN" dirty="0"/>
              <a:t>u Gradskoj knjižnici. Baka je rekla da ona ne može čitati jer ne vidi dobro</a:t>
            </a:r>
            <a:r>
              <a:rPr lang="vi-VN" dirty="0" smtClean="0"/>
              <a:t>. </a:t>
            </a:r>
            <a:r>
              <a:rPr lang="vi-VN" dirty="0"/>
              <a:t>S mamom sam preko vikenda rješavao zadatke iz „Umnih izazova“. Bilo nam je zabavno. Mojoj obitelji se svidio ovoj projekt i drago nam je da smo u njemu sudjelovali.</a:t>
            </a:r>
          </a:p>
          <a:p>
            <a:pPr marL="0" indent="0" algn="ctr">
              <a:buNone/>
            </a:pPr>
            <a:r>
              <a:rPr lang="vi-VN" b="1" dirty="0"/>
              <a:t>Alen Božičević</a:t>
            </a:r>
          </a:p>
          <a:p>
            <a:pPr marL="0" indent="0">
              <a:buNone/>
            </a:pPr>
            <a:endParaRPr lang="hr-H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526" y="260648"/>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153453"/>
            <a:ext cx="1624459" cy="173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474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latin typeface="Comic Sans MS" pitchFamily="66" charset="0"/>
              </a:rPr>
              <a:t>Dojmovi učenika</a:t>
            </a:r>
            <a:endParaRPr lang="hr-HR" dirty="0">
              <a:latin typeface="Comic Sans MS" pitchFamily="66" charset="0"/>
            </a:endParaRPr>
          </a:p>
        </p:txBody>
      </p:sp>
      <p:sp>
        <p:nvSpPr>
          <p:cNvPr id="3" name="Rezervirano mjesto sadržaja 2"/>
          <p:cNvSpPr>
            <a:spLocks noGrp="1"/>
          </p:cNvSpPr>
          <p:nvPr>
            <p:ph idx="1"/>
          </p:nvPr>
        </p:nvSpPr>
        <p:spPr/>
        <p:txBody>
          <a:bodyPr>
            <a:normAutofit fontScale="55000" lnSpcReduction="20000"/>
          </a:bodyPr>
          <a:lstStyle/>
          <a:p>
            <a:pPr marL="0" indent="0" algn="ctr">
              <a:buNone/>
            </a:pPr>
            <a:r>
              <a:rPr lang="hr-HR" b="1" dirty="0" smtClean="0">
                <a:latin typeface="Comic Sans MS" pitchFamily="66" charset="0"/>
              </a:rPr>
              <a:t>10.02.2017.-15.02.2017.</a:t>
            </a:r>
          </a:p>
          <a:p>
            <a:pPr marL="0" indent="0">
              <a:buNone/>
            </a:pPr>
            <a:endParaRPr lang="hr-HR" dirty="0" smtClean="0">
              <a:latin typeface="Comic Sans MS" pitchFamily="66" charset="0"/>
            </a:endParaRPr>
          </a:p>
          <a:p>
            <a:pPr marL="0" indent="0">
              <a:buNone/>
            </a:pPr>
            <a:r>
              <a:rPr lang="hr-HR" dirty="0" smtClean="0">
                <a:latin typeface="Comic Sans MS" pitchFamily="66" charset="0"/>
              </a:rPr>
              <a:t>Nemoguće je opisati koliko sam bila sretna kada je učiteljica prozvala baš mene i da ruksak s knjigama prvo ide u moj dom. Ruksak pun knjiga udobno se smjestio u mom domu. Jedva sam čekala otvoriti ga i upoznati se s knjigama. „Umni izazovi“ prva je knjiga koju sam istraživala i puno toga naučila iz nje.  Strip „Borovnica” je urnebesno smiješan i govori o bratu i sestri koji smišljaju vragolaste  ideje. U Knjizi „Zagreb“ ima puno zanimljivosti o gradu Zagrebu. „Oceanologija“ je vrlo lijepa knjiga, ali je teška za čitanje pa sam je samo sa zanimanjem prolistala. Jučer sam čitala  baki i djedi „Fantastične priče za laku noć“ i uživali su. Iz knjige „</a:t>
            </a:r>
            <a:r>
              <a:rPr lang="hr-HR" dirty="0" err="1" smtClean="0">
                <a:latin typeface="Comic Sans MS" pitchFamily="66" charset="0"/>
              </a:rPr>
              <a:t>Jučerdanasputra</a:t>
            </a:r>
            <a:r>
              <a:rPr lang="hr-HR" dirty="0" smtClean="0">
                <a:latin typeface="Comic Sans MS" pitchFamily="66" charset="0"/>
              </a:rPr>
              <a:t>“ svidjela mi se priča„Šešir </a:t>
            </a:r>
            <a:r>
              <a:rPr lang="hr-HR" dirty="0" err="1" smtClean="0">
                <a:latin typeface="Comic Sans MS" pitchFamily="66" charset="0"/>
              </a:rPr>
              <a:t>zakino</a:t>
            </a:r>
            <a:r>
              <a:rPr lang="hr-HR" dirty="0" smtClean="0">
                <a:latin typeface="Comic Sans MS" pitchFamily="66" charset="0"/>
              </a:rPr>
              <a:t>“. Dvije knjige zaokupile su pažnju moje mame: prva je „Sva je priroda divlja i surova“ koju je sa zanimanjem čitala, a drugu knjigu „Igrom do sebe“ mama će iskoristiti i u svom radu, tj. na nastavi s djecom s posebnim potrebama. U mojoj obitelji moja mama čita otkad ja znam za sebe, a u ovom poučnom projektu je uz mene cijelo vrijeme.</a:t>
            </a:r>
          </a:p>
          <a:p>
            <a:pPr marL="0" indent="0">
              <a:buNone/>
            </a:pPr>
            <a:endParaRPr lang="hr-HR" dirty="0" smtClean="0">
              <a:latin typeface="Comic Sans MS" pitchFamily="66" charset="0"/>
            </a:endParaRPr>
          </a:p>
          <a:p>
            <a:pPr marL="0" indent="0" algn="ctr">
              <a:buNone/>
            </a:pPr>
            <a:r>
              <a:rPr lang="hr-HR" b="1" dirty="0" err="1" smtClean="0">
                <a:latin typeface="Comic Sans MS" pitchFamily="66" charset="0"/>
              </a:rPr>
              <a:t>Tia</a:t>
            </a:r>
            <a:r>
              <a:rPr lang="hr-HR" b="1" dirty="0" smtClean="0">
                <a:latin typeface="Comic Sans MS" pitchFamily="66" charset="0"/>
              </a:rPr>
              <a:t> </a:t>
            </a:r>
            <a:r>
              <a:rPr lang="hr-HR" b="1" dirty="0" err="1" smtClean="0">
                <a:latin typeface="Comic Sans MS" pitchFamily="66" charset="0"/>
              </a:rPr>
              <a:t>Hruška</a:t>
            </a:r>
            <a:endParaRPr lang="hr-HR" b="1" dirty="0" smtClean="0">
              <a:latin typeface="Comic Sans MS" pitchFamily="66" charset="0"/>
            </a:endParaRPr>
          </a:p>
          <a:p>
            <a:endParaRPr lang="hr-HR" dirty="0"/>
          </a:p>
        </p:txBody>
      </p:sp>
      <p:pic>
        <p:nvPicPr>
          <p:cNvPr id="1026" name="Picture 2" descr="C:\Users\User\Desktop\službeno\ycop45qzi.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97047"/>
            <a:ext cx="1556767" cy="1957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254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latin typeface="Comic Sans MS" pitchFamily="66" charset="0"/>
              </a:rPr>
              <a:t>Dojmovi učenika</a:t>
            </a:r>
            <a:endParaRPr lang="hr-HR" dirty="0">
              <a:latin typeface="Comic Sans MS" pitchFamily="66" charset="0"/>
            </a:endParaRPr>
          </a:p>
        </p:txBody>
      </p:sp>
      <p:sp>
        <p:nvSpPr>
          <p:cNvPr id="3" name="Rezervirano mjesto sadržaja 2"/>
          <p:cNvSpPr>
            <a:spLocks noGrp="1"/>
          </p:cNvSpPr>
          <p:nvPr>
            <p:ph idx="1"/>
          </p:nvPr>
        </p:nvSpPr>
        <p:spPr/>
        <p:txBody>
          <a:bodyPr>
            <a:normAutofit fontScale="70000" lnSpcReduction="20000"/>
          </a:bodyPr>
          <a:lstStyle/>
          <a:p>
            <a:pPr marL="0" indent="0" algn="ctr">
              <a:buNone/>
            </a:pPr>
            <a:r>
              <a:rPr lang="vi-VN" b="1" dirty="0"/>
              <a:t>03.04.2017. – 07.04.2017.</a:t>
            </a:r>
          </a:p>
          <a:p>
            <a:pPr marL="0" indent="0">
              <a:buNone/>
            </a:pPr>
            <a:r>
              <a:rPr lang="vi-VN" dirty="0"/>
              <a:t>Danas me učiteljica jako razveselila jer sam dobila ruksak s knjigama. Kada sam došla kući, odmah sam izvadila knjige iz ruksaka. Bila sam iznenađena kako su knjige lijepe i zanimljive. Mama je prolistala knjige sa mnom i rekla da je super što smo dobili takav projekt. Tata nije vidio ništa jer je on otišao na teren. Budem mu ispričala. Meni su se najviše svidjele knjige „Oceanologija“,  „Umni izazovi“ i „Grad Zagreb“. Sve knjige su mi odlične i zanimljive i baš mi je drago da smo dobili taj projekt i da sam dobila ruksak. Mojoj mami se također svidjelo rješavati zadatke u „Umnim izazovima“ i baš smo se dobro naigrale i podružile uz knjigu. Drago mi je da smo osvojili ovaj projekt jer je i mama koja nikad nema vremena u njemu sudjelovala.</a:t>
            </a:r>
          </a:p>
          <a:p>
            <a:pPr marL="0" indent="0" algn="ctr">
              <a:buNone/>
            </a:pPr>
            <a:r>
              <a:rPr lang="vi-VN" b="1" dirty="0"/>
              <a:t>Petra Bertović</a:t>
            </a:r>
          </a:p>
          <a:p>
            <a:pPr marL="0" indent="0">
              <a:buNone/>
            </a:pPr>
            <a:endParaRPr lang="hr-H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295"/>
            <a:ext cx="1554163"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604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latin typeface="Comic Sans MS" pitchFamily="66" charset="0"/>
              </a:rPr>
              <a:t>Dojmovi učenika</a:t>
            </a:r>
            <a:endParaRPr lang="hr-HR" dirty="0">
              <a:latin typeface="Comic Sans MS" pitchFamily="66" charset="0"/>
            </a:endParaRPr>
          </a:p>
        </p:txBody>
      </p:sp>
      <p:sp>
        <p:nvSpPr>
          <p:cNvPr id="3" name="Rezervirano mjesto sadržaja 2"/>
          <p:cNvSpPr>
            <a:spLocks noGrp="1"/>
          </p:cNvSpPr>
          <p:nvPr>
            <p:ph idx="1"/>
          </p:nvPr>
        </p:nvSpPr>
        <p:spPr/>
        <p:txBody>
          <a:bodyPr>
            <a:normAutofit fontScale="85000" lnSpcReduction="10000"/>
          </a:bodyPr>
          <a:lstStyle/>
          <a:p>
            <a:pPr marL="0" indent="0" algn="ctr">
              <a:buNone/>
            </a:pPr>
            <a:r>
              <a:rPr lang="hr-HR" sz="2800" b="1" dirty="0">
                <a:latin typeface="Comic Sans MS" pitchFamily="66" charset="0"/>
              </a:rPr>
              <a:t>07.04.2017. – 12.04.2017.</a:t>
            </a:r>
          </a:p>
          <a:p>
            <a:pPr marL="0" indent="0">
              <a:buNone/>
            </a:pPr>
            <a:r>
              <a:rPr lang="hr-HR" sz="2800" dirty="0">
                <a:latin typeface="Comic Sans MS" pitchFamily="66" charset="0"/>
              </a:rPr>
              <a:t>Bila sam jako sretna kad me učiteljica prozvala da baš ja dobivam ruksak. Čim sam došla doma, otvorila sam ruksak i uzela knjigu „Umni izazovi“ pa smo ja i brat rješavali pitanja. Baš je bilo zabavno! Mama i ja zajedno smo čitale „Oceanologiju“ i dobro se zabavile, dok je moj brat čitao „Fantastične priče za laku noć“ i strip „Borovnicu“. S tatom sam čitala knjigu „Grad Zagreb“. Mama je samostalno čitala knjigu „Sva je priroda divlja i surova“, a ja i brat smo zajedno čitali „</a:t>
            </a:r>
            <a:r>
              <a:rPr lang="hr-HR" sz="2800" dirty="0" err="1">
                <a:latin typeface="Comic Sans MS" pitchFamily="66" charset="0"/>
              </a:rPr>
              <a:t>Jučerdanasputra</a:t>
            </a:r>
            <a:r>
              <a:rPr lang="hr-HR" sz="2800" dirty="0">
                <a:latin typeface="Comic Sans MS" pitchFamily="66" charset="0"/>
              </a:rPr>
              <a:t>“. I tako smo se zabavljali uz ruksak s knjigama. Bilo je lijepo dok je trajalo</a:t>
            </a:r>
            <a:r>
              <a:rPr lang="hr-HR" sz="2800" dirty="0" smtClean="0">
                <a:latin typeface="Comic Sans MS" pitchFamily="66" charset="0"/>
              </a:rPr>
              <a:t>!</a:t>
            </a:r>
          </a:p>
          <a:p>
            <a:pPr marL="0" indent="0" algn="ctr">
              <a:buNone/>
            </a:pPr>
            <a:r>
              <a:rPr lang="hr-HR" sz="2800" b="1" dirty="0" smtClean="0">
                <a:latin typeface="Comic Sans MS" pitchFamily="66" charset="0"/>
              </a:rPr>
              <a:t>Ivana Kušar</a:t>
            </a:r>
            <a:endParaRPr lang="hr-HR" sz="2800" b="1" dirty="0">
              <a:latin typeface="Comic Sans MS" pitchFamily="66" charset="0"/>
            </a:endParaRPr>
          </a:p>
          <a:p>
            <a:pPr marL="0" indent="0">
              <a:buNone/>
            </a:pPr>
            <a:endParaRPr lang="hr-H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32526"/>
            <a:ext cx="1554163"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197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latin typeface="Comic Sans MS" pitchFamily="66" charset="0"/>
              </a:rPr>
              <a:t>Dojmovi učenika</a:t>
            </a:r>
          </a:p>
        </p:txBody>
      </p:sp>
      <p:sp>
        <p:nvSpPr>
          <p:cNvPr id="3" name="Rezervirano mjesto sadržaja 2"/>
          <p:cNvSpPr>
            <a:spLocks noGrp="1"/>
          </p:cNvSpPr>
          <p:nvPr>
            <p:ph idx="1"/>
          </p:nvPr>
        </p:nvSpPr>
        <p:spPr/>
        <p:txBody>
          <a:bodyPr>
            <a:normAutofit/>
          </a:bodyPr>
          <a:lstStyle/>
          <a:p>
            <a:pPr marL="0" indent="0" algn="ctr">
              <a:buNone/>
            </a:pPr>
            <a:r>
              <a:rPr lang="hr-HR" sz="2800" b="1" dirty="0">
                <a:latin typeface="Comic Sans MS" pitchFamily="66" charset="0"/>
              </a:rPr>
              <a:t>28.04.2017. – 03.05.2017.</a:t>
            </a:r>
          </a:p>
          <a:p>
            <a:pPr marL="0" indent="0">
              <a:buNone/>
            </a:pPr>
            <a:r>
              <a:rPr lang="hr-HR" sz="2800" dirty="0">
                <a:latin typeface="Comic Sans MS" pitchFamily="66" charset="0"/>
              </a:rPr>
              <a:t>Bio sam jako sretan kada mi je učiteljica dala ruksak. Zanimalo me je koje su </a:t>
            </a:r>
            <a:r>
              <a:rPr lang="hr-HR" sz="2800" dirty="0" smtClean="0">
                <a:latin typeface="Comic Sans MS" pitchFamily="66" charset="0"/>
              </a:rPr>
              <a:t>knjige </a:t>
            </a:r>
            <a:r>
              <a:rPr lang="hr-HR" sz="2800" dirty="0">
                <a:latin typeface="Comic Sans MS" pitchFamily="66" charset="0"/>
              </a:rPr>
              <a:t>u torbi. Meni se svidio strip „Borovnica“ i knjiga „Umni izazovi“. Svima u mojoj obitelji jako se svidjela knjiga „Umni izazovi“, a mom bratu Kristijanu se svidjela „Oceanologija“.</a:t>
            </a:r>
          </a:p>
          <a:p>
            <a:pPr marL="0" indent="0" algn="ctr">
              <a:buNone/>
            </a:pPr>
            <a:r>
              <a:rPr lang="hr-HR" sz="2800" b="1" dirty="0">
                <a:latin typeface="Comic Sans MS" pitchFamily="66" charset="0"/>
              </a:rPr>
              <a:t>Dorian </a:t>
            </a:r>
            <a:r>
              <a:rPr lang="hr-HR" sz="2800" b="1" dirty="0" err="1">
                <a:latin typeface="Comic Sans MS" pitchFamily="66" charset="0"/>
              </a:rPr>
              <a:t>Ružek</a:t>
            </a:r>
            <a:endParaRPr lang="hr-HR" sz="2800" b="1" dirty="0">
              <a:latin typeface="Comic Sans MS" pitchFamily="66" charset="0"/>
            </a:endParaRPr>
          </a:p>
          <a:p>
            <a:pPr marL="0" indent="0">
              <a:buNone/>
            </a:pPr>
            <a:endParaRPr lang="hr-H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2656"/>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88640"/>
            <a:ext cx="176847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999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latin typeface="Comic Sans MS" pitchFamily="66" charset="0"/>
              </a:rPr>
              <a:t>Dojmovi učenika</a:t>
            </a:r>
            <a:endParaRPr lang="hr-HR" dirty="0">
              <a:latin typeface="Comic Sans MS" pitchFamily="66" charset="0"/>
            </a:endParaRPr>
          </a:p>
        </p:txBody>
      </p:sp>
      <p:sp>
        <p:nvSpPr>
          <p:cNvPr id="3" name="Rezervirano mjesto sadržaja 2"/>
          <p:cNvSpPr>
            <a:spLocks noGrp="1"/>
          </p:cNvSpPr>
          <p:nvPr>
            <p:ph idx="1"/>
          </p:nvPr>
        </p:nvSpPr>
        <p:spPr/>
        <p:txBody>
          <a:bodyPr>
            <a:normAutofit fontScale="70000" lnSpcReduction="20000"/>
          </a:bodyPr>
          <a:lstStyle/>
          <a:p>
            <a:pPr marL="0" indent="0" algn="ctr">
              <a:buNone/>
            </a:pPr>
            <a:r>
              <a:rPr lang="hr-HR" b="1" dirty="0">
                <a:latin typeface="Comic Sans MS" pitchFamily="66" charset="0"/>
              </a:rPr>
              <a:t>03.05.2017. – 08.05.2017.</a:t>
            </a:r>
          </a:p>
          <a:p>
            <a:pPr marL="0" indent="0">
              <a:buNone/>
            </a:pPr>
            <a:r>
              <a:rPr lang="hr-HR" dirty="0">
                <a:latin typeface="Comic Sans MS" pitchFamily="66" charset="0"/>
              </a:rPr>
              <a:t>U srijedu je došao i red na mene – dobio sam ruksak s knjigama. Kada sam došao doma, prvo sam napisao zadaću, a zatim sam krenuo u razgledavanje knjiga. Prvo sam pročitao strip „Borovnica“ jer mi se učinio zabavnim, što je i zaista bio. Zatim sam se pozabavio „Umnim izazovima“, a sa mnom su pitanja rješavale mama i sestra. Nakon toga smo pročitali knjigu o gradu Zagrebu iz koje sam saznao puno korisnih informacija. Većem dijelu moje obitelji najzanimljivija je bila „Oceanologija“. Sinoć mi je mama čitala priču za laku noć i z „Fantastičnih priča za laku </a:t>
            </a:r>
            <a:r>
              <a:rPr lang="hr-HR" dirty="0" smtClean="0">
                <a:latin typeface="Comic Sans MS" pitchFamily="66" charset="0"/>
              </a:rPr>
              <a:t>noć” </a:t>
            </a:r>
            <a:r>
              <a:rPr lang="hr-HR" dirty="0">
                <a:latin typeface="Comic Sans MS" pitchFamily="66" charset="0"/>
              </a:rPr>
              <a:t>i na pola priče je zaspala pa je nastavila sestra Morena, ali ni njoj nije baš bila nešto pa sam je do kraja pročitao sam.</a:t>
            </a:r>
          </a:p>
          <a:p>
            <a:pPr marL="0" indent="0" algn="ctr">
              <a:buNone/>
            </a:pPr>
            <a:r>
              <a:rPr lang="hr-HR" b="1" dirty="0">
                <a:latin typeface="Comic Sans MS" pitchFamily="66" charset="0"/>
              </a:rPr>
              <a:t>Mateo </a:t>
            </a:r>
            <a:r>
              <a:rPr lang="hr-HR" b="1" dirty="0" err="1">
                <a:latin typeface="Comic Sans MS" pitchFamily="66" charset="0"/>
              </a:rPr>
              <a:t>Mračić</a:t>
            </a:r>
            <a:endParaRPr lang="hr-HR" b="1" dirty="0">
              <a:latin typeface="Comic Sans MS" pitchFamily="66" charset="0"/>
            </a:endParaRPr>
          </a:p>
          <a:p>
            <a:pPr marL="0" indent="0">
              <a:buNone/>
            </a:pPr>
            <a:endParaRPr lang="hr-H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32656"/>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282" y="116632"/>
            <a:ext cx="176847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075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latin typeface="Comic Sans MS" pitchFamily="66" charset="0"/>
              </a:rPr>
              <a:t>Dojmovi učenika</a:t>
            </a:r>
            <a:endParaRPr lang="hr-HR" dirty="0">
              <a:latin typeface="Comic Sans MS" pitchFamily="66" charset="0"/>
            </a:endParaRPr>
          </a:p>
        </p:txBody>
      </p:sp>
      <p:sp>
        <p:nvSpPr>
          <p:cNvPr id="3" name="Rezervirano mjesto sadržaja 2"/>
          <p:cNvSpPr>
            <a:spLocks noGrp="1"/>
          </p:cNvSpPr>
          <p:nvPr>
            <p:ph idx="1"/>
          </p:nvPr>
        </p:nvSpPr>
        <p:spPr/>
        <p:txBody>
          <a:bodyPr>
            <a:normAutofit fontScale="77500" lnSpcReduction="20000"/>
          </a:bodyPr>
          <a:lstStyle/>
          <a:p>
            <a:pPr marL="0" indent="0" algn="ctr">
              <a:buNone/>
            </a:pPr>
            <a:r>
              <a:rPr lang="hr-HR" b="1" dirty="0">
                <a:latin typeface="Comic Sans MS" pitchFamily="66" charset="0"/>
              </a:rPr>
              <a:t>12.05.2017. – 16.05.2017.</a:t>
            </a:r>
          </a:p>
          <a:p>
            <a:pPr marL="0" indent="0">
              <a:buNone/>
            </a:pPr>
            <a:r>
              <a:rPr lang="hr-HR" dirty="0">
                <a:latin typeface="Comic Sans MS" pitchFamily="66" charset="0"/>
              </a:rPr>
              <a:t>Dan je izbora kome ide ruksak s knjigama. I klik! Računalo je izabralo Gabrijelu, ali na kraju nastave učiteljica je rekla da ja ponesem ruksak. Baš nisam bio sretan što me je dopao od ponedjeljka do petka, a ne od petka do srijede. Svejedno, bio sam sretan jer je baš kod mene! U obitelji smo čitali svi. Mama je tražila nove igre za djecu u knjizi „Igrom do sebe“. Tata je elektroničkom olovkom otkrivao odgovore u „Umnim izazovima“. Ja sam čitao „Oceanologiju“. Bilo mi je jako lijepo i nadam se da ću još jednom dobiti ruksak. Jedva čekam!</a:t>
            </a:r>
          </a:p>
          <a:p>
            <a:pPr marL="0" indent="0" algn="ctr">
              <a:buNone/>
            </a:pPr>
            <a:r>
              <a:rPr lang="hr-HR" b="1" dirty="0">
                <a:latin typeface="Comic Sans MS" pitchFamily="66" charset="0"/>
              </a:rPr>
              <a:t>Mihael Lacković</a:t>
            </a:r>
          </a:p>
          <a:p>
            <a:pPr marL="0" indent="0">
              <a:buNone/>
            </a:pPr>
            <a:endParaRPr lang="hr-HR" dirty="0">
              <a:latin typeface="Comic Sans MS" pitchFamily="66"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descr="C:\Users\User\Desktop\službeno\olvasas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836" y="0"/>
            <a:ext cx="1766288" cy="1884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43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latin typeface="Comic Sans MS" pitchFamily="66" charset="0"/>
              </a:rPr>
              <a:t>Dojmovi učenika</a:t>
            </a:r>
            <a:endParaRPr lang="hr-HR" dirty="0">
              <a:latin typeface="Comic Sans MS" pitchFamily="66" charset="0"/>
            </a:endParaRPr>
          </a:p>
        </p:txBody>
      </p:sp>
      <p:sp>
        <p:nvSpPr>
          <p:cNvPr id="3" name="Rezervirano mjesto sadržaja 2"/>
          <p:cNvSpPr>
            <a:spLocks noGrp="1"/>
          </p:cNvSpPr>
          <p:nvPr>
            <p:ph idx="1"/>
          </p:nvPr>
        </p:nvSpPr>
        <p:spPr/>
        <p:txBody>
          <a:bodyPr>
            <a:normAutofit fontScale="77500" lnSpcReduction="20000"/>
          </a:bodyPr>
          <a:lstStyle/>
          <a:p>
            <a:pPr marL="0" indent="0" algn="ctr">
              <a:buNone/>
            </a:pPr>
            <a:r>
              <a:rPr lang="hr-HR" b="1" dirty="0">
                <a:latin typeface="Comic Sans MS" pitchFamily="66" charset="0"/>
              </a:rPr>
              <a:t>12.05.2017. – 17.05.2017.</a:t>
            </a:r>
          </a:p>
          <a:p>
            <a:pPr marL="0" indent="0">
              <a:buNone/>
            </a:pPr>
            <a:r>
              <a:rPr lang="hr-HR" dirty="0">
                <a:latin typeface="Comic Sans MS" pitchFamily="66" charset="0"/>
              </a:rPr>
              <a:t>Kad sam dobila ruksak bila sam jako sretna. Došla sam doma i odmah otvorila ruksak. Uzela sam „Umne izazove“ i moja sestrična i ja smo zajedno rješavale zadatke. Jako smo se zabavile. Sa strinom sam čitala „Oceanologiju“. Sestra </a:t>
            </a:r>
            <a:r>
              <a:rPr lang="hr-HR" dirty="0" err="1">
                <a:latin typeface="Comic Sans MS" pitchFamily="66" charset="0"/>
              </a:rPr>
              <a:t>Semra</a:t>
            </a:r>
            <a:r>
              <a:rPr lang="hr-HR" dirty="0">
                <a:latin typeface="Comic Sans MS" pitchFamily="66" charset="0"/>
              </a:rPr>
              <a:t> je čitala strip „Borovnicu“ i jako joj se svidio. Zajedno smo čitale „Fantastične priče za laku noć“. Mojoj strini se jako svidjela knjiga „Igrom do sebe“. Sestra Emira je čitala „Grad Zagreb“, a ja sam pročitala i strip „Borovnica“. Baki se jako svidjela „Oceanologija“. Bilo nam je svima lijepo i zabavno u kući s ruksakom punim knjiga.</a:t>
            </a:r>
          </a:p>
          <a:p>
            <a:pPr marL="0" indent="0" algn="ctr">
              <a:buNone/>
            </a:pPr>
            <a:r>
              <a:rPr lang="hr-HR" b="1" dirty="0" err="1">
                <a:latin typeface="Comic Sans MS" pitchFamily="66" charset="0"/>
              </a:rPr>
              <a:t>Anesa</a:t>
            </a:r>
            <a:r>
              <a:rPr lang="hr-HR" b="1" dirty="0">
                <a:latin typeface="Comic Sans MS" pitchFamily="66" charset="0"/>
              </a:rPr>
              <a:t> </a:t>
            </a:r>
            <a:r>
              <a:rPr lang="hr-HR" b="1" dirty="0" err="1">
                <a:latin typeface="Comic Sans MS" pitchFamily="66" charset="0"/>
              </a:rPr>
              <a:t>Azizi</a:t>
            </a:r>
            <a:endParaRPr lang="hr-HR" b="1" dirty="0">
              <a:latin typeface="Comic Sans MS" pitchFamily="66" charset="0"/>
            </a:endParaRPr>
          </a:p>
          <a:p>
            <a:pPr marL="0" indent="0">
              <a:buNone/>
            </a:pPr>
            <a:endParaRPr lang="hr-H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2656"/>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763"/>
            <a:ext cx="1554163"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794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latin typeface="Comic Sans MS" pitchFamily="66" charset="0"/>
              </a:rPr>
              <a:t>Dojmovi učenika</a:t>
            </a:r>
            <a:endParaRPr lang="hr-HR" dirty="0">
              <a:latin typeface="Comic Sans MS" pitchFamily="66" charset="0"/>
            </a:endParaRPr>
          </a:p>
        </p:txBody>
      </p:sp>
      <p:sp>
        <p:nvSpPr>
          <p:cNvPr id="3" name="Rezervirano mjesto sadržaja 2"/>
          <p:cNvSpPr>
            <a:spLocks noGrp="1"/>
          </p:cNvSpPr>
          <p:nvPr>
            <p:ph idx="1"/>
          </p:nvPr>
        </p:nvSpPr>
        <p:spPr/>
        <p:txBody>
          <a:bodyPr>
            <a:normAutofit fontScale="85000" lnSpcReduction="10000"/>
          </a:bodyPr>
          <a:lstStyle/>
          <a:p>
            <a:pPr marL="0" indent="0" algn="ctr">
              <a:buNone/>
            </a:pPr>
            <a:r>
              <a:rPr lang="hr-HR" b="1" dirty="0">
                <a:latin typeface="Comic Sans MS" pitchFamily="66" charset="0"/>
              </a:rPr>
              <a:t>17.05.2017. – 22.5.2017.</a:t>
            </a:r>
          </a:p>
          <a:p>
            <a:pPr marL="0" indent="0">
              <a:buNone/>
            </a:pPr>
            <a:r>
              <a:rPr lang="hr-HR" dirty="0">
                <a:latin typeface="Comic Sans MS" pitchFamily="66" charset="0"/>
              </a:rPr>
              <a:t>Napokon sam dobila ruksak. Bila sam jako sretna. Kad sam došla doma, brzo sam napisala zadaću da mogu čitati knjige. Čitala sam „Umne izazove“, „Borovnicu“ i „Fantastične priče za laku noć“. Mama je čitala „Oceanologiju“ i listala knjigu „Grad Zagreb“. Svi zajedno smo rješavali „Umne izazove“. Tati se jako svidio strip „Borovnica“ i „Oceanologija“. Moja </a:t>
            </a:r>
            <a:r>
              <a:rPr lang="hr-HR" dirty="0" err="1">
                <a:latin typeface="Comic Sans MS" pitchFamily="66" charset="0"/>
              </a:rPr>
              <a:t>seka</a:t>
            </a:r>
            <a:r>
              <a:rPr lang="hr-HR" dirty="0">
                <a:latin typeface="Comic Sans MS" pitchFamily="66" charset="0"/>
              </a:rPr>
              <a:t> </a:t>
            </a:r>
            <a:r>
              <a:rPr lang="hr-HR" dirty="0" err="1">
                <a:latin typeface="Comic Sans MS" pitchFamily="66" charset="0"/>
              </a:rPr>
              <a:t>Erin</a:t>
            </a:r>
            <a:r>
              <a:rPr lang="hr-HR" dirty="0">
                <a:latin typeface="Comic Sans MS" pitchFamily="66" charset="0"/>
              </a:rPr>
              <a:t> je čitala „Oceanologiju“. Bilo nam je jako lijepo s ruksakom. </a:t>
            </a:r>
          </a:p>
          <a:p>
            <a:pPr marL="0" indent="0" algn="ctr">
              <a:buNone/>
            </a:pPr>
            <a:r>
              <a:rPr lang="hr-HR" b="1" dirty="0">
                <a:latin typeface="Comic Sans MS" pitchFamily="66" charset="0"/>
              </a:rPr>
              <a:t>Hana </a:t>
            </a:r>
            <a:r>
              <a:rPr lang="hr-HR" b="1" dirty="0" err="1">
                <a:latin typeface="Comic Sans MS" pitchFamily="66" charset="0"/>
              </a:rPr>
              <a:t>Pokas</a:t>
            </a:r>
            <a:endParaRPr lang="hr-HR" b="1" dirty="0">
              <a:latin typeface="Comic Sans MS" pitchFamily="66" charset="0"/>
            </a:endParaRPr>
          </a:p>
          <a:p>
            <a:pPr marL="0" indent="0">
              <a:buNone/>
            </a:pPr>
            <a:endParaRPr lang="hr-H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32656"/>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116632"/>
            <a:ext cx="1554163"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005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latin typeface="Comic Sans MS" pitchFamily="66" charset="0"/>
              </a:rPr>
              <a:t>Dojmovi učenika</a:t>
            </a:r>
            <a:endParaRPr lang="hr-HR" dirty="0">
              <a:latin typeface="Comic Sans MS" pitchFamily="66" charset="0"/>
            </a:endParaRPr>
          </a:p>
        </p:txBody>
      </p:sp>
      <p:sp>
        <p:nvSpPr>
          <p:cNvPr id="3" name="Rezervirano mjesto sadržaja 2"/>
          <p:cNvSpPr>
            <a:spLocks noGrp="1"/>
          </p:cNvSpPr>
          <p:nvPr>
            <p:ph idx="1"/>
          </p:nvPr>
        </p:nvSpPr>
        <p:spPr/>
        <p:txBody>
          <a:bodyPr>
            <a:normAutofit lnSpcReduction="10000"/>
          </a:bodyPr>
          <a:lstStyle/>
          <a:p>
            <a:pPr marL="0" indent="0" algn="ctr">
              <a:buNone/>
            </a:pPr>
            <a:r>
              <a:rPr lang="vi-VN" b="1" dirty="0"/>
              <a:t>22.05.2017. – 26.05.2017.</a:t>
            </a:r>
          </a:p>
          <a:p>
            <a:pPr marL="0" indent="0">
              <a:buNone/>
            </a:pPr>
            <a:r>
              <a:rPr lang="vi-VN" dirty="0"/>
              <a:t>Dobila sam ruksak sa zadatkom da ga pročitam. Bila sam jako uzbuđena. Bio je malo težak za nositi doma. Svi su bili sretni. Lovri su se najviše svidjele „</a:t>
            </a:r>
            <a:r>
              <a:rPr lang="vi-VN" dirty="0" smtClean="0"/>
              <a:t>Fantastične </a:t>
            </a:r>
            <a:r>
              <a:rPr lang="vi-VN" dirty="0"/>
              <a:t>priče za laku noć“. Mami su se najviše svidjeli „Umni izazovi“, a meni „Oceanologija“ i „Umni izazovi“.</a:t>
            </a:r>
          </a:p>
          <a:p>
            <a:pPr marL="0" indent="0" algn="ctr">
              <a:buNone/>
            </a:pPr>
            <a:r>
              <a:rPr lang="vi-VN" b="1" dirty="0"/>
              <a:t>Lea Mareković</a:t>
            </a:r>
          </a:p>
          <a:p>
            <a:pPr marL="0" indent="0">
              <a:buNone/>
            </a:pPr>
            <a:endParaRPr lang="hr-HR" dirty="0">
              <a:latin typeface="Comic Sans MS" pitchFamily="66"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0648"/>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243727"/>
            <a:ext cx="1554163"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060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latin typeface="Comic Sans MS" pitchFamily="66" charset="0"/>
              </a:rPr>
              <a:t>Dojmovi učenika</a:t>
            </a:r>
            <a:endParaRPr lang="hr-HR" dirty="0">
              <a:latin typeface="Comic Sans MS" pitchFamily="66" charset="0"/>
            </a:endParaRPr>
          </a:p>
        </p:txBody>
      </p:sp>
      <p:sp>
        <p:nvSpPr>
          <p:cNvPr id="3" name="Rezervirano mjesto sadržaja 2"/>
          <p:cNvSpPr>
            <a:spLocks noGrp="1"/>
          </p:cNvSpPr>
          <p:nvPr>
            <p:ph idx="1"/>
          </p:nvPr>
        </p:nvSpPr>
        <p:spPr/>
        <p:txBody>
          <a:bodyPr>
            <a:normAutofit/>
          </a:bodyPr>
          <a:lstStyle/>
          <a:p>
            <a:pPr marL="0" indent="0" algn="ctr">
              <a:buNone/>
            </a:pPr>
            <a:r>
              <a:rPr lang="hr-HR" sz="2800" b="1" dirty="0">
                <a:latin typeface="Comic Sans MS" pitchFamily="66" charset="0"/>
              </a:rPr>
              <a:t>26.05.2017. – 31.05.2017</a:t>
            </a:r>
          </a:p>
          <a:p>
            <a:pPr marL="0" indent="0">
              <a:buNone/>
            </a:pPr>
            <a:r>
              <a:rPr lang="hr-HR" sz="2800" dirty="0">
                <a:latin typeface="Comic Sans MS" pitchFamily="66" charset="0"/>
              </a:rPr>
              <a:t>Kada sam dobila ruksak, bila sam jako sretna. Tata je čitao knjigu „Grad Zagreb“. Mama i ja smo čitale „Umne izazove“ i „Fantastične priče za laku noć“. Moje dvije sestre čitale su strip „Borovnica“. Svima u obitelji bilo je drago što su u ruksaku pronašli nešto za sebe.</a:t>
            </a:r>
          </a:p>
          <a:p>
            <a:pPr marL="0" indent="0" algn="ctr">
              <a:buNone/>
            </a:pPr>
            <a:r>
              <a:rPr lang="hr-HR" sz="2800" b="1" dirty="0">
                <a:latin typeface="Comic Sans MS" pitchFamily="66" charset="0"/>
              </a:rPr>
              <a:t>Gabrijela Daka</a:t>
            </a:r>
          </a:p>
          <a:p>
            <a:pPr marL="0" indent="0">
              <a:buNone/>
            </a:pPr>
            <a:endParaRPr lang="hr-H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2656"/>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332656"/>
            <a:ext cx="1554163"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816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latin typeface="Comic Sans MS" pitchFamily="66" charset="0"/>
              </a:rPr>
              <a:t>Dojmovi učenika</a:t>
            </a:r>
            <a:endParaRPr lang="hr-HR" dirty="0">
              <a:latin typeface="Comic Sans MS" pitchFamily="66" charset="0"/>
            </a:endParaRPr>
          </a:p>
        </p:txBody>
      </p:sp>
      <p:sp>
        <p:nvSpPr>
          <p:cNvPr id="3" name="Rezervirano mjesto sadržaja 2"/>
          <p:cNvSpPr>
            <a:spLocks noGrp="1"/>
          </p:cNvSpPr>
          <p:nvPr>
            <p:ph idx="1"/>
          </p:nvPr>
        </p:nvSpPr>
        <p:spPr/>
        <p:txBody>
          <a:bodyPr>
            <a:normAutofit fontScale="92500" lnSpcReduction="10000"/>
          </a:bodyPr>
          <a:lstStyle/>
          <a:p>
            <a:pPr marL="0" indent="0" algn="ctr">
              <a:buNone/>
            </a:pPr>
            <a:r>
              <a:rPr lang="hr-HR" sz="3000" b="1" dirty="0">
                <a:latin typeface="Comic Sans MS" pitchFamily="66" charset="0"/>
              </a:rPr>
              <a:t>01.06.2017. – 06.06.2017.</a:t>
            </a:r>
          </a:p>
          <a:p>
            <a:pPr marL="0" indent="0">
              <a:buNone/>
            </a:pPr>
            <a:r>
              <a:rPr lang="hr-HR" sz="3000" dirty="0">
                <a:latin typeface="Comic Sans MS" pitchFamily="66" charset="0"/>
              </a:rPr>
              <a:t>Dugo sam čekala svoj red na ruksak. Došao je u pravo vrijeme jer je kraj školske godine i mogu mu posvetiti više vremena. Pošto sam već prije rekla roditeljima, i oni su ga nestrpljivo čekali. Svatko je odmah uzeo neku knjigu i brzo počeo čitati. Tati se najviše svidjela knjiga „Sva je priroda divlja i surova“, mami „Igrom do sebe, bratu „Borovnica“, a meni „Grad Zagreb“, „Umni izazovi“ i „Oceanologija</a:t>
            </a:r>
            <a:r>
              <a:rPr lang="hr-HR" sz="3000" dirty="0" smtClean="0">
                <a:latin typeface="Comic Sans MS" pitchFamily="66" charset="0"/>
              </a:rPr>
              <a:t>“</a:t>
            </a:r>
          </a:p>
          <a:p>
            <a:pPr marL="0" indent="0" algn="ctr">
              <a:buNone/>
            </a:pPr>
            <a:r>
              <a:rPr lang="hr-HR" sz="3000" b="1" dirty="0" smtClean="0">
                <a:latin typeface="Comic Sans MS" pitchFamily="66" charset="0"/>
              </a:rPr>
              <a:t>Stela </a:t>
            </a:r>
            <a:r>
              <a:rPr lang="hr-HR" sz="3000" b="1" dirty="0" err="1" smtClean="0">
                <a:latin typeface="Comic Sans MS" pitchFamily="66" charset="0"/>
              </a:rPr>
              <a:t>Tudović</a:t>
            </a:r>
            <a:endParaRPr lang="hr-HR" sz="3000" b="1" dirty="0">
              <a:latin typeface="Comic Sans MS" pitchFamily="66" charset="0"/>
            </a:endParaRPr>
          </a:p>
          <a:p>
            <a:pPr marL="0" indent="0">
              <a:buNone/>
            </a:pPr>
            <a:endParaRPr lang="hr-HR" dirty="0"/>
          </a:p>
          <a:p>
            <a:pPr marL="0" indent="0">
              <a:buNone/>
            </a:pPr>
            <a:endParaRPr lang="hr-H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32656"/>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16632"/>
            <a:ext cx="1554163"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4054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latin typeface="Comic Sans MS" pitchFamily="66" charset="0"/>
              </a:rPr>
              <a:t>Dojmovi učenika</a:t>
            </a:r>
            <a:endParaRPr lang="hr-HR" dirty="0">
              <a:latin typeface="Comic Sans MS" pitchFamily="66" charset="0"/>
            </a:endParaRPr>
          </a:p>
        </p:txBody>
      </p:sp>
      <p:sp>
        <p:nvSpPr>
          <p:cNvPr id="3" name="Rezervirano mjesto sadržaja 2"/>
          <p:cNvSpPr>
            <a:spLocks noGrp="1"/>
          </p:cNvSpPr>
          <p:nvPr>
            <p:ph idx="1"/>
          </p:nvPr>
        </p:nvSpPr>
        <p:spPr/>
        <p:txBody>
          <a:bodyPr>
            <a:normAutofit/>
          </a:bodyPr>
          <a:lstStyle/>
          <a:p>
            <a:pPr marL="0" indent="0" algn="ctr">
              <a:buNone/>
            </a:pPr>
            <a:r>
              <a:rPr lang="vi-VN" sz="2000" b="1" dirty="0" smtClean="0"/>
              <a:t>15.02.2017 – 20.02.2017.</a:t>
            </a:r>
          </a:p>
          <a:p>
            <a:pPr marL="0" indent="0">
              <a:buNone/>
            </a:pPr>
            <a:r>
              <a:rPr lang="vi-VN" sz="2000" dirty="0" smtClean="0"/>
              <a:t>Kada je došlo vrijeme da učiteljica otvori imenik i kaže tko je sljedeći, bila sam jako uzbuđena. A kada je otvorila baš mene, bila sam još sretnija. Čim sam došla doma, otvorila sam knjigu „Umni izazovi“ i izvježbavala svoj um. S tom sam se knjigom puno družila. Prolistala sam i knjigu „Fantastične priče za laku noć“. Pročitala sam desetak priča. Sljedeća na redu bila je „Oceanologija“. Bilo je jako puno skrivenih tekstova, a to je bilo odlično! Onda sam čitala strip „Borovnica“, a smiješak nije silazio s mog lica. Mojoj starijoj sestri jako se svidjela knjiga „Sva je priroda divlja i surova“. Mojoj drugoj sestri se svidjela knjiga „Jučerdanasputra“. Mojoj trećoj sestri se svidjela knjiga „Igrom do sebe i „Grad Zagreb“. Sve knjige su mi bile odlične i uz njih se jako puno može naučiti i zavoljeti čitanje.</a:t>
            </a:r>
          </a:p>
          <a:p>
            <a:pPr marL="0" indent="0" algn="ctr">
              <a:buNone/>
            </a:pPr>
            <a:r>
              <a:rPr lang="vi-VN" sz="2000" b="1" dirty="0" smtClean="0"/>
              <a:t>Patricija Marušić</a:t>
            </a:r>
          </a:p>
          <a:p>
            <a:pPr marL="0" indent="0">
              <a:buNone/>
            </a:pPr>
            <a:endParaRPr lang="hr-HR" sz="2000" dirty="0">
              <a:latin typeface="Comic Sans MS" pitchFamily="66"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053" y="0"/>
            <a:ext cx="1554163"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0577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b="1" dirty="0" smtClean="0">
                <a:latin typeface="Comic Sans MS" pitchFamily="66" charset="0"/>
              </a:rPr>
              <a:t>Učenički crtež kako se čita u obitelji</a:t>
            </a:r>
            <a:endParaRPr lang="hr-HR" sz="3200" b="1" dirty="0">
              <a:latin typeface="Comic Sans MS" pitchFamily="66" charset="0"/>
            </a:endParaRPr>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7542" y="1916832"/>
            <a:ext cx="8514938" cy="3951176"/>
          </a:xfrm>
          <a:ln w="38100">
            <a:solidFill>
              <a:schemeClr val="bg1">
                <a:lumMod val="50000"/>
              </a:schemeClr>
            </a:solidFill>
          </a:ln>
        </p:spPr>
      </p:pic>
    </p:spTree>
    <p:extLst>
      <p:ext uri="{BB962C8B-B14F-4D97-AF65-F5344CB8AC3E}">
        <p14:creationId xmlns:p14="http://schemas.microsoft.com/office/powerpoint/2010/main" val="29215985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latin typeface="Comic Sans MS" pitchFamily="66" charset="0"/>
              </a:rPr>
              <a:t>Dojmovi učenika</a:t>
            </a:r>
          </a:p>
        </p:txBody>
      </p:sp>
      <p:sp>
        <p:nvSpPr>
          <p:cNvPr id="3" name="Rezervirano mjesto sadržaja 2"/>
          <p:cNvSpPr>
            <a:spLocks noGrp="1"/>
          </p:cNvSpPr>
          <p:nvPr>
            <p:ph idx="1"/>
          </p:nvPr>
        </p:nvSpPr>
        <p:spPr/>
        <p:txBody>
          <a:bodyPr/>
          <a:lstStyle/>
          <a:p>
            <a:pPr marL="0" indent="0" algn="ctr">
              <a:buNone/>
            </a:pPr>
            <a:r>
              <a:rPr lang="hr-HR" sz="2800" b="1" dirty="0" smtClean="0">
                <a:latin typeface="Comic Sans MS" pitchFamily="66" charset="0"/>
              </a:rPr>
              <a:t>06.06.2017. – 12.06.2017.</a:t>
            </a:r>
          </a:p>
          <a:p>
            <a:pPr marL="0" indent="0" algn="ctr">
              <a:buNone/>
            </a:pPr>
            <a:r>
              <a:rPr lang="hr-HR" sz="2800" dirty="0" smtClean="0">
                <a:latin typeface="Comic Sans MS" pitchFamily="66" charset="0"/>
              </a:rPr>
              <a:t>Pozvala me učiteljica za ruksak. Dok sam došao doma, odmah sam čitao. Mama je meni čitala „Fantastične priče za laku noć”, tata „Grad Zagreb”, a ja strip „Borovnicu”. Šteta što moram vratiti ruksak!</a:t>
            </a:r>
          </a:p>
          <a:p>
            <a:pPr marL="0" indent="0" algn="ctr">
              <a:buNone/>
            </a:pPr>
            <a:r>
              <a:rPr lang="hr-HR" sz="2800" b="1" dirty="0" smtClean="0">
                <a:latin typeface="Comic Sans MS" pitchFamily="66" charset="0"/>
              </a:rPr>
              <a:t>Dominik </a:t>
            </a:r>
            <a:r>
              <a:rPr lang="hr-HR" sz="2800" b="1" dirty="0" err="1" smtClean="0">
                <a:latin typeface="Comic Sans MS" pitchFamily="66" charset="0"/>
              </a:rPr>
              <a:t>Lenardić</a:t>
            </a:r>
            <a:endParaRPr lang="hr-HR" sz="2800" b="1" dirty="0">
              <a:latin typeface="Comic Sans MS"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32656"/>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22234"/>
            <a:ext cx="1480443" cy="157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827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4000" b="1" dirty="0" smtClean="0">
                <a:latin typeface="Comic Sans MS" pitchFamily="66" charset="0"/>
              </a:rPr>
              <a:t>O projektu samo pozitivno</a:t>
            </a:r>
            <a:endParaRPr lang="hr-HR" sz="4000" b="1" dirty="0">
              <a:latin typeface="Comic Sans MS" pitchFamily="66" charset="0"/>
            </a:endParaRPr>
          </a:p>
        </p:txBody>
      </p:sp>
      <p:sp>
        <p:nvSpPr>
          <p:cNvPr id="3" name="Rezervirano mjesto sadržaja 2"/>
          <p:cNvSpPr>
            <a:spLocks noGrp="1"/>
          </p:cNvSpPr>
          <p:nvPr>
            <p:ph idx="1"/>
          </p:nvPr>
        </p:nvSpPr>
        <p:spPr/>
        <p:txBody>
          <a:bodyPr>
            <a:normAutofit fontScale="25000" lnSpcReduction="20000"/>
          </a:bodyPr>
          <a:lstStyle/>
          <a:p>
            <a:r>
              <a:rPr lang="pl-PL" sz="6400" dirty="0">
                <a:latin typeface="Comic Sans MS" pitchFamily="66" charset="0"/>
              </a:rPr>
              <a:t>Nemoguće je opisati koliko sam bila sretna kada je učiteljica prozvala baš mene i da ruksak s knjigama prvo ide u moj dom.U mojoj obitelji moja mama čita otkad ja znam za sebe, a u ovom poučnom projektu je uz mene cijelo vrijeme</a:t>
            </a:r>
            <a:r>
              <a:rPr lang="pl-PL" sz="6400" dirty="0" smtClean="0">
                <a:latin typeface="Comic Sans MS" pitchFamily="66" charset="0"/>
              </a:rPr>
              <a:t>. (Tia)</a:t>
            </a:r>
            <a:endParaRPr lang="pl-PL" sz="6400" dirty="0">
              <a:latin typeface="Comic Sans MS" pitchFamily="66" charset="0"/>
            </a:endParaRPr>
          </a:p>
          <a:p>
            <a:r>
              <a:rPr lang="hr-HR" sz="6400" dirty="0">
                <a:latin typeface="Comic Sans MS" pitchFamily="66" charset="0"/>
              </a:rPr>
              <a:t>Sve knjige su mi bile odlične i uz njih se jako puno može naučiti i zavoljeti čitanje</a:t>
            </a:r>
            <a:r>
              <a:rPr lang="hr-HR" sz="6400" dirty="0" smtClean="0">
                <a:latin typeface="Comic Sans MS" pitchFamily="66" charset="0"/>
              </a:rPr>
              <a:t>. (Patricija)</a:t>
            </a:r>
          </a:p>
          <a:p>
            <a:r>
              <a:rPr lang="hr-HR" sz="6400" dirty="0">
                <a:latin typeface="Comic Sans MS" pitchFamily="66" charset="0"/>
              </a:rPr>
              <a:t>Svima se svidio projekt „Čitamo mi u obitelji svi“. Voljela bih ponovno dobiti ruksak</a:t>
            </a:r>
            <a:r>
              <a:rPr lang="hr-HR" sz="6400" dirty="0" smtClean="0">
                <a:latin typeface="Comic Sans MS" pitchFamily="66" charset="0"/>
              </a:rPr>
              <a:t>.</a:t>
            </a:r>
          </a:p>
          <a:p>
            <a:r>
              <a:rPr lang="hr-HR" sz="6400" dirty="0">
                <a:latin typeface="Comic Sans MS" pitchFamily="66" charset="0"/>
              </a:rPr>
              <a:t>Mama je čitala knjigu „Igrom do sebe“. Svidjela joj se jer knjiga svakome omogućuje, prema njegovim darovitostima i sposobnostima, da upozna sebe i </a:t>
            </a:r>
            <a:r>
              <a:rPr lang="hr-HR" sz="6400" dirty="0" smtClean="0">
                <a:latin typeface="Comic Sans MS" pitchFamily="66" charset="0"/>
              </a:rPr>
              <a:t>druge (Niko)</a:t>
            </a:r>
          </a:p>
          <a:p>
            <a:r>
              <a:rPr lang="hr-HR" sz="6400" dirty="0">
                <a:latin typeface="Comic Sans MS" pitchFamily="66" charset="0"/>
              </a:rPr>
              <a:t>Jako mi je drago što smo imali priliku čitati baš te knjige i preporučam svim obiteljima da provedu barem neko vrijeme u zajedničkom čitanju</a:t>
            </a:r>
            <a:r>
              <a:rPr lang="hr-HR" sz="6400" dirty="0" smtClean="0">
                <a:latin typeface="Comic Sans MS" pitchFamily="66" charset="0"/>
              </a:rPr>
              <a:t>. (</a:t>
            </a:r>
            <a:r>
              <a:rPr lang="hr-HR" sz="6400" dirty="0">
                <a:latin typeface="Comic Sans MS" pitchFamily="66" charset="0"/>
              </a:rPr>
              <a:t>K</a:t>
            </a:r>
            <a:r>
              <a:rPr lang="hr-HR" sz="6400" dirty="0" smtClean="0">
                <a:latin typeface="Comic Sans MS" pitchFamily="66" charset="0"/>
              </a:rPr>
              <a:t>arla)</a:t>
            </a:r>
          </a:p>
          <a:p>
            <a:r>
              <a:rPr lang="pl-PL" sz="6400" dirty="0">
                <a:latin typeface="Comic Sans MS" pitchFamily="66" charset="0"/>
              </a:rPr>
              <a:t>Bilo mi je lijepo i zabavno dok je trajalo</a:t>
            </a:r>
            <a:r>
              <a:rPr lang="pl-PL" sz="6400" dirty="0" smtClean="0">
                <a:latin typeface="Comic Sans MS" pitchFamily="66" charset="0"/>
              </a:rPr>
              <a:t>. (Hrvoje)</a:t>
            </a:r>
          </a:p>
          <a:p>
            <a:r>
              <a:rPr lang="pl-PL" sz="6400" dirty="0">
                <a:latin typeface="Comic Sans MS" pitchFamily="66" charset="0"/>
              </a:rPr>
              <a:t>Drago mi je što sam bio dio ovog projekta, iako nisam imao dovoljno vremena da detaljno proučim sve knjige. </a:t>
            </a:r>
            <a:r>
              <a:rPr lang="pl-PL" sz="6400" dirty="0" smtClean="0">
                <a:latin typeface="Comic Sans MS" pitchFamily="66" charset="0"/>
              </a:rPr>
              <a:t>(Ivan)</a:t>
            </a:r>
          </a:p>
          <a:p>
            <a:r>
              <a:rPr lang="pl-PL" sz="6400" dirty="0">
                <a:latin typeface="Comic Sans MS" pitchFamily="66" charset="0"/>
              </a:rPr>
              <a:t>Ovaj projekt mi se jako svidio jer smo svi nešto naučili i ovih se dana u obitelji više zajedno družili</a:t>
            </a:r>
            <a:r>
              <a:rPr lang="pl-PL" sz="6400" dirty="0" smtClean="0">
                <a:latin typeface="Comic Sans MS" pitchFamily="66" charset="0"/>
              </a:rPr>
              <a:t>. (Paula)</a:t>
            </a:r>
          </a:p>
          <a:p>
            <a:r>
              <a:rPr lang="pl-PL" sz="6400" dirty="0">
                <a:latin typeface="Comic Sans MS" pitchFamily="66" charset="0"/>
              </a:rPr>
              <a:t>Projekt mi se svidio zato što smo svi zajedno u obitelji čitali i zato što smo iz knjiga nešto naučili. (Tara)</a:t>
            </a:r>
          </a:p>
          <a:p>
            <a:r>
              <a:rPr lang="pl-PL" sz="6400" dirty="0">
                <a:latin typeface="Comic Sans MS" pitchFamily="66" charset="0"/>
              </a:rPr>
              <a:t>Bilo nam je zabavno. Mojoj obitelji se svidio ovoj projekt i drago nam je da smo u njemu sudjelovali.(Alen)</a:t>
            </a:r>
          </a:p>
          <a:p>
            <a:endParaRPr lang="pl-PL" sz="6400" dirty="0">
              <a:latin typeface="Comic Sans MS" pitchFamily="66" charset="0"/>
            </a:endParaRPr>
          </a:p>
          <a:p>
            <a:endParaRPr lang="pl-PL" sz="6400" dirty="0">
              <a:latin typeface="Comic Sans MS" pitchFamily="66" charset="0"/>
            </a:endParaRPr>
          </a:p>
          <a:p>
            <a:endParaRPr lang="pl-PL" sz="4300" dirty="0">
              <a:latin typeface="Comic Sans MS" pitchFamily="66" charset="0"/>
            </a:endParaRPr>
          </a:p>
          <a:p>
            <a:endParaRPr lang="hr-HR" dirty="0"/>
          </a:p>
          <a:p>
            <a:endParaRPr lang="hr-HR" dirty="0"/>
          </a:p>
          <a:p>
            <a:endParaRPr lang="hr-HR" dirty="0"/>
          </a:p>
          <a:p>
            <a:endParaRPr lang="hr-H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208989"/>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5066"/>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47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pl-PL" sz="4000" b="1" dirty="0">
                <a:latin typeface="Comic Sans MS" pitchFamily="66" charset="0"/>
              </a:rPr>
              <a:t>O projektu samo pozitivno</a:t>
            </a:r>
            <a:endParaRPr lang="hr-HR" sz="4000" b="1" dirty="0">
              <a:latin typeface="Comic Sans MS" pitchFamily="66" charset="0"/>
            </a:endParaRPr>
          </a:p>
        </p:txBody>
      </p:sp>
      <p:sp>
        <p:nvSpPr>
          <p:cNvPr id="3" name="Rezervirano mjesto sadržaja 2"/>
          <p:cNvSpPr>
            <a:spLocks noGrp="1"/>
          </p:cNvSpPr>
          <p:nvPr>
            <p:ph idx="1"/>
          </p:nvPr>
        </p:nvSpPr>
        <p:spPr/>
        <p:txBody>
          <a:bodyPr>
            <a:normAutofit fontScale="40000" lnSpcReduction="20000"/>
          </a:bodyPr>
          <a:lstStyle/>
          <a:p>
            <a:endParaRPr lang="hr-HR" sz="3600" dirty="0" smtClean="0">
              <a:latin typeface="Comic Sans MS" pitchFamily="66" charset="0"/>
            </a:endParaRPr>
          </a:p>
          <a:p>
            <a:r>
              <a:rPr lang="hr-HR" sz="4000" dirty="0" smtClean="0">
                <a:latin typeface="Comic Sans MS" pitchFamily="66" charset="0"/>
              </a:rPr>
              <a:t>Drago </a:t>
            </a:r>
            <a:r>
              <a:rPr lang="hr-HR" sz="4000" dirty="0">
                <a:latin typeface="Comic Sans MS" pitchFamily="66" charset="0"/>
              </a:rPr>
              <a:t>mi je da smo osvojili ovaj projekt jer je i mama koja nikad nema vremena u njemu sudjelovala</a:t>
            </a:r>
            <a:r>
              <a:rPr lang="hr-HR" sz="4000" dirty="0" smtClean="0">
                <a:latin typeface="Comic Sans MS" pitchFamily="66" charset="0"/>
              </a:rPr>
              <a:t>. (Petra)</a:t>
            </a:r>
          </a:p>
          <a:p>
            <a:r>
              <a:rPr lang="hr-HR" sz="4000" dirty="0">
                <a:latin typeface="Comic Sans MS" pitchFamily="66" charset="0"/>
              </a:rPr>
              <a:t>I tako smo se zabavljali uz ruksak s knjigama. Bilo je lijepo dok je trajalo</a:t>
            </a:r>
            <a:r>
              <a:rPr lang="hr-HR" sz="4000" dirty="0" smtClean="0">
                <a:latin typeface="Comic Sans MS" pitchFamily="66" charset="0"/>
              </a:rPr>
              <a:t>! (Ivana)</a:t>
            </a:r>
          </a:p>
          <a:p>
            <a:r>
              <a:rPr lang="hr-HR" sz="4000" dirty="0">
                <a:latin typeface="Comic Sans MS" pitchFamily="66" charset="0"/>
              </a:rPr>
              <a:t>Bio sam jako sretan kada mi je učiteljica dala ruksak. Zanimalo me je koje su </a:t>
            </a:r>
            <a:r>
              <a:rPr lang="hr-HR" sz="4000" dirty="0" smtClean="0">
                <a:latin typeface="Comic Sans MS" pitchFamily="66" charset="0"/>
              </a:rPr>
              <a:t>knjige </a:t>
            </a:r>
            <a:r>
              <a:rPr lang="hr-HR" sz="4000" dirty="0">
                <a:latin typeface="Comic Sans MS" pitchFamily="66" charset="0"/>
              </a:rPr>
              <a:t>u torbi</a:t>
            </a:r>
            <a:r>
              <a:rPr lang="hr-HR" sz="4000" dirty="0" smtClean="0">
                <a:latin typeface="Comic Sans MS" pitchFamily="66" charset="0"/>
              </a:rPr>
              <a:t>. (Dorian)</a:t>
            </a:r>
          </a:p>
          <a:p>
            <a:r>
              <a:rPr lang="hr-HR" sz="4000" dirty="0">
                <a:latin typeface="Comic Sans MS" pitchFamily="66" charset="0"/>
              </a:rPr>
              <a:t>Prvo sam pročitao strip „Borovnica“ jer mi se učinio zabavnim, što je i zaista bio. </a:t>
            </a:r>
            <a:r>
              <a:rPr lang="hr-HR" sz="4000" dirty="0" smtClean="0">
                <a:latin typeface="Comic Sans MS" pitchFamily="66" charset="0"/>
              </a:rPr>
              <a:t> (Mateo)</a:t>
            </a:r>
          </a:p>
          <a:p>
            <a:r>
              <a:rPr lang="hr-HR" sz="4000" dirty="0">
                <a:latin typeface="Comic Sans MS" pitchFamily="66" charset="0"/>
              </a:rPr>
              <a:t>Bilo mi je jako lijepo i nadam se da ću još jednom dobiti ruksak. Jedva čekam</a:t>
            </a:r>
            <a:r>
              <a:rPr lang="hr-HR" sz="4000" dirty="0" smtClean="0">
                <a:latin typeface="Comic Sans MS" pitchFamily="66" charset="0"/>
              </a:rPr>
              <a:t>! (Mihael)</a:t>
            </a:r>
            <a:endParaRPr lang="hr-HR" sz="4000" dirty="0">
              <a:latin typeface="Comic Sans MS" pitchFamily="66" charset="0"/>
            </a:endParaRPr>
          </a:p>
          <a:p>
            <a:r>
              <a:rPr lang="hr-HR" sz="4000" dirty="0">
                <a:latin typeface="Comic Sans MS" pitchFamily="66" charset="0"/>
              </a:rPr>
              <a:t>Bilo nam je svima lijepo i zabavno u kući s ruksakom punim knjiga</a:t>
            </a:r>
            <a:r>
              <a:rPr lang="hr-HR" sz="4000" dirty="0" smtClean="0">
                <a:latin typeface="Comic Sans MS" pitchFamily="66" charset="0"/>
              </a:rPr>
              <a:t>. (</a:t>
            </a:r>
            <a:r>
              <a:rPr lang="hr-HR" sz="4000" dirty="0" err="1" smtClean="0">
                <a:latin typeface="Comic Sans MS" pitchFamily="66" charset="0"/>
              </a:rPr>
              <a:t>Anesa</a:t>
            </a:r>
            <a:r>
              <a:rPr lang="hr-HR" sz="4000" dirty="0" smtClean="0">
                <a:latin typeface="Comic Sans MS" pitchFamily="66" charset="0"/>
              </a:rPr>
              <a:t>)</a:t>
            </a:r>
          </a:p>
          <a:p>
            <a:r>
              <a:rPr lang="pl-PL" sz="4000" dirty="0">
                <a:latin typeface="Comic Sans MS" pitchFamily="66" charset="0"/>
              </a:rPr>
              <a:t>Bilo nam je jako lijepo s ruksakom</a:t>
            </a:r>
            <a:r>
              <a:rPr lang="pl-PL" sz="4000" dirty="0" smtClean="0">
                <a:latin typeface="Comic Sans MS" pitchFamily="66" charset="0"/>
              </a:rPr>
              <a:t>. (Hana)</a:t>
            </a:r>
          </a:p>
          <a:p>
            <a:r>
              <a:rPr lang="vi-VN" sz="4000" dirty="0"/>
              <a:t>Bila sam jako uzbuđena. </a:t>
            </a:r>
            <a:r>
              <a:rPr lang="hr-HR" sz="4000" dirty="0" smtClean="0">
                <a:latin typeface="Comic Sans MS" pitchFamily="66" charset="0"/>
              </a:rPr>
              <a:t>Svi su bili jako sretni. (Lea)</a:t>
            </a:r>
          </a:p>
          <a:p>
            <a:r>
              <a:rPr lang="hr-HR" sz="4000" dirty="0">
                <a:latin typeface="Comic Sans MS" pitchFamily="66" charset="0"/>
              </a:rPr>
              <a:t>Svima u obitelji bilo je drago što su u ruksaku pronašli nešto za sebe</a:t>
            </a:r>
            <a:r>
              <a:rPr lang="hr-HR" sz="4000" dirty="0" smtClean="0">
                <a:latin typeface="Comic Sans MS" pitchFamily="66" charset="0"/>
              </a:rPr>
              <a:t>. (Gabrijela)</a:t>
            </a:r>
          </a:p>
          <a:p>
            <a:r>
              <a:rPr lang="hr-HR" sz="4000" dirty="0">
                <a:latin typeface="Comic Sans MS" pitchFamily="66" charset="0"/>
              </a:rPr>
              <a:t>Dugo sam čekala svoj red na ruksak. Došao je u pravo vrijeme jer je kraj školske godine i mogu mu posvetiti više vremena. </a:t>
            </a:r>
            <a:r>
              <a:rPr lang="hr-HR" sz="4000" dirty="0" smtClean="0">
                <a:latin typeface="Comic Sans MS" pitchFamily="66" charset="0"/>
              </a:rPr>
              <a:t> (Stela)</a:t>
            </a:r>
          </a:p>
          <a:p>
            <a:r>
              <a:rPr lang="hr-HR" sz="4000" dirty="0">
                <a:latin typeface="Comic Sans MS" pitchFamily="66" charset="0"/>
              </a:rPr>
              <a:t>Šteta što moram vratiti ruksak</a:t>
            </a:r>
            <a:r>
              <a:rPr lang="hr-HR" sz="4000" dirty="0" smtClean="0">
                <a:latin typeface="Comic Sans MS" pitchFamily="66" charset="0"/>
              </a:rPr>
              <a:t>! (Dominik)</a:t>
            </a:r>
          </a:p>
          <a:p>
            <a:r>
              <a:rPr lang="pl-PL" sz="4000" dirty="0">
                <a:latin typeface="Comic Sans MS" pitchFamily="66" charset="0"/>
              </a:rPr>
              <a:t>Kada sam čitao, svidjela mi se knjiga s bajkama za laku noć. </a:t>
            </a:r>
            <a:r>
              <a:rPr lang="pl-PL" sz="4000" dirty="0" smtClean="0">
                <a:latin typeface="Comic Sans MS" pitchFamily="66" charset="0"/>
              </a:rPr>
              <a:t>(Dominik)</a:t>
            </a:r>
            <a:endParaRPr lang="hr-HR" sz="4000" dirty="0" smtClean="0">
              <a:latin typeface="Comic Sans MS" pitchFamily="66" charset="0"/>
            </a:endParaRPr>
          </a:p>
          <a:p>
            <a:endParaRPr lang="hr-HR" sz="3600" dirty="0">
              <a:latin typeface="Comic Sans MS" pitchFamily="66" charset="0"/>
            </a:endParaRPr>
          </a:p>
          <a:p>
            <a:endParaRPr lang="hr-HR" sz="3600" dirty="0">
              <a:latin typeface="Comic Sans MS" pitchFamily="66" charset="0"/>
            </a:endParaRPr>
          </a:p>
          <a:p>
            <a:endParaRPr lang="hr-HR" sz="4000" dirty="0">
              <a:latin typeface="Comic Sans MS" pitchFamily="66" charset="0"/>
            </a:endParaRPr>
          </a:p>
          <a:p>
            <a:endParaRPr lang="hr-HR" dirty="0" smtClean="0">
              <a:latin typeface="Comic Sans MS" pitchFamily="66" charset="0"/>
            </a:endParaRPr>
          </a:p>
          <a:p>
            <a:endParaRPr lang="hr-HR" dirty="0"/>
          </a:p>
          <a:p>
            <a:endParaRPr lang="hr-H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188639"/>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483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latin typeface="Comic Sans MS" pitchFamily="66" charset="0"/>
              </a:rPr>
              <a:t>Učenička pjesma o projektu</a:t>
            </a:r>
            <a:endParaRPr lang="hr-HR" dirty="0">
              <a:latin typeface="Comic Sans MS" pitchFamily="66" charset="0"/>
            </a:endParaRPr>
          </a:p>
        </p:txBody>
      </p:sp>
      <p:sp>
        <p:nvSpPr>
          <p:cNvPr id="3" name="Rezervirano mjesto sadržaja 2"/>
          <p:cNvSpPr>
            <a:spLocks noGrp="1"/>
          </p:cNvSpPr>
          <p:nvPr>
            <p:ph idx="1"/>
          </p:nvPr>
        </p:nvSpPr>
        <p:spPr/>
        <p:txBody>
          <a:bodyPr>
            <a:normAutofit fontScale="92500" lnSpcReduction="10000"/>
          </a:bodyPr>
          <a:lstStyle/>
          <a:p>
            <a:pPr marL="0" indent="0" algn="ctr">
              <a:buNone/>
            </a:pPr>
            <a:r>
              <a:rPr lang="hr-HR" b="1" dirty="0" smtClean="0">
                <a:latin typeface="Comic Sans MS" pitchFamily="66" charset="0"/>
              </a:rPr>
              <a:t>Čitati može svatko</a:t>
            </a:r>
          </a:p>
          <a:p>
            <a:pPr marL="0" indent="0">
              <a:buNone/>
            </a:pPr>
            <a:endParaRPr lang="hr-HR" sz="2800" dirty="0" smtClean="0">
              <a:latin typeface="Comic Sans MS" pitchFamily="66" charset="0"/>
            </a:endParaRPr>
          </a:p>
          <a:p>
            <a:pPr marL="0" indent="0" algn="ctr">
              <a:buNone/>
            </a:pPr>
            <a:r>
              <a:rPr lang="hr-HR" sz="2800" dirty="0" smtClean="0">
                <a:latin typeface="Comic Sans MS" pitchFamily="66" charset="0"/>
              </a:rPr>
              <a:t>Čitati može svatko,</a:t>
            </a:r>
          </a:p>
          <a:p>
            <a:pPr marL="0" indent="0" algn="ctr">
              <a:buNone/>
            </a:pPr>
            <a:r>
              <a:rPr lang="hr-HR" sz="2800" dirty="0">
                <a:latin typeface="Comic Sans MS" pitchFamily="66" charset="0"/>
              </a:rPr>
              <a:t>a</a:t>
            </a:r>
            <a:r>
              <a:rPr lang="hr-HR" sz="2800" dirty="0" smtClean="0">
                <a:latin typeface="Comic Sans MS" pitchFamily="66" charset="0"/>
              </a:rPr>
              <a:t>li nije to baš lako!</a:t>
            </a:r>
          </a:p>
          <a:p>
            <a:pPr marL="0" indent="0" algn="ctr">
              <a:buNone/>
            </a:pPr>
            <a:r>
              <a:rPr lang="hr-HR" sz="2800" dirty="0" smtClean="0">
                <a:latin typeface="Comic Sans MS" pitchFamily="66" charset="0"/>
              </a:rPr>
              <a:t>Moj prijatelj nije znao čitati </a:t>
            </a:r>
          </a:p>
          <a:p>
            <a:pPr marL="0" indent="0" algn="ctr">
              <a:buNone/>
            </a:pPr>
            <a:r>
              <a:rPr lang="hr-HR" sz="2800" dirty="0">
                <a:latin typeface="Comic Sans MS" pitchFamily="66" charset="0"/>
              </a:rPr>
              <a:t>p</a:t>
            </a:r>
            <a:r>
              <a:rPr lang="hr-HR" sz="2800" dirty="0" smtClean="0">
                <a:latin typeface="Comic Sans MS" pitchFamily="66" charset="0"/>
              </a:rPr>
              <a:t>a je uvijek nešto morao pitati!</a:t>
            </a:r>
          </a:p>
          <a:p>
            <a:pPr marL="0" indent="0" algn="ctr">
              <a:buNone/>
            </a:pPr>
            <a:r>
              <a:rPr lang="hr-HR" sz="2800" dirty="0" smtClean="0">
                <a:latin typeface="Comic Sans MS" pitchFamily="66" charset="0"/>
              </a:rPr>
              <a:t>Zašto je kad čitamo dobro, </a:t>
            </a:r>
          </a:p>
          <a:p>
            <a:pPr marL="0" indent="0" algn="ctr">
              <a:buNone/>
            </a:pPr>
            <a:r>
              <a:rPr lang="hr-HR" sz="2800" dirty="0">
                <a:latin typeface="Comic Sans MS" pitchFamily="66" charset="0"/>
              </a:rPr>
              <a:t>a</a:t>
            </a:r>
            <a:r>
              <a:rPr lang="hr-HR" sz="2800" dirty="0" smtClean="0">
                <a:latin typeface="Comic Sans MS" pitchFamily="66" charset="0"/>
              </a:rPr>
              <a:t> kad pitamo vrlo hrabro?</a:t>
            </a:r>
          </a:p>
          <a:p>
            <a:pPr marL="0" indent="0" algn="ctr">
              <a:buNone/>
            </a:pPr>
            <a:endParaRPr lang="hr-HR" sz="2800" b="1" dirty="0" smtClean="0">
              <a:latin typeface="Comic Sans MS" pitchFamily="66" charset="0"/>
            </a:endParaRPr>
          </a:p>
          <a:p>
            <a:pPr marL="0" indent="0" algn="ctr">
              <a:buNone/>
            </a:pPr>
            <a:r>
              <a:rPr lang="hr-HR" sz="2800" b="1" dirty="0" smtClean="0">
                <a:latin typeface="Comic Sans MS" pitchFamily="66" charset="0"/>
              </a:rPr>
              <a:t>Patricija Marušić</a:t>
            </a:r>
            <a:endParaRPr lang="hr-HR" sz="2800" b="1" dirty="0">
              <a:latin typeface="Comic Sans MS"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501172"/>
            <a:ext cx="1554163"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User\Desktop\službeno\images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85914"/>
            <a:ext cx="3057525"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49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latin typeface="Comic Sans MS" pitchFamily="66" charset="0"/>
              </a:rPr>
              <a:t>Dojmovi učenika</a:t>
            </a:r>
            <a:endParaRPr lang="hr-HR" dirty="0">
              <a:latin typeface="Comic Sans MS" pitchFamily="66" charset="0"/>
            </a:endParaRPr>
          </a:p>
        </p:txBody>
      </p:sp>
      <p:sp>
        <p:nvSpPr>
          <p:cNvPr id="3" name="Rezervirano mjesto sadržaja 2"/>
          <p:cNvSpPr>
            <a:spLocks noGrp="1"/>
          </p:cNvSpPr>
          <p:nvPr>
            <p:ph idx="1"/>
          </p:nvPr>
        </p:nvSpPr>
        <p:spPr/>
        <p:txBody>
          <a:bodyPr>
            <a:normAutofit fontScale="77500" lnSpcReduction="20000"/>
          </a:bodyPr>
          <a:lstStyle/>
          <a:p>
            <a:pPr marL="0" indent="0" algn="ctr">
              <a:buNone/>
            </a:pPr>
            <a:r>
              <a:rPr lang="hr-HR" b="1" dirty="0" smtClean="0">
                <a:latin typeface="Comic Sans MS" pitchFamily="66" charset="0"/>
              </a:rPr>
              <a:t>20.02.2017. – 24.02.2017</a:t>
            </a:r>
            <a:r>
              <a:rPr lang="hr-HR" dirty="0" smtClean="0">
                <a:latin typeface="Comic Sans MS" pitchFamily="66" charset="0"/>
              </a:rPr>
              <a:t>.</a:t>
            </a:r>
          </a:p>
          <a:p>
            <a:pPr marL="0" indent="0">
              <a:buNone/>
            </a:pPr>
            <a:r>
              <a:rPr lang="hr-HR" dirty="0" smtClean="0">
                <a:latin typeface="Comic Sans MS" pitchFamily="66" charset="0"/>
              </a:rPr>
              <a:t>Kada sam dobila ruksak s knjigama, bila sam jako sretna. Kada sam došla kući, odmah sam otvorila ruksak i počela čitati prvu knjigu – „Umni izazovi“. Bila je odlična. Svidjela se i mojoj sestri Lauri. Ta knjiga se meni najviše svidjela. Sestra Karla je pročitala „Borovnicu“ i njoj najdražu „Oceanologiju“. Tata i mama čitali su o Zagrebu. Njih je najviše živcirala knjiga „Umni izazovi“ zato što je pištala prilikom točnih ili netočnih odgovora. Svima se svidio projekt „Čitamo mi u obitelji svi“. Voljela bih ponovno dobiti ruksak.</a:t>
            </a:r>
          </a:p>
          <a:p>
            <a:pPr marL="0" indent="0" algn="ctr">
              <a:buNone/>
            </a:pPr>
            <a:r>
              <a:rPr lang="hr-HR" b="1" dirty="0" smtClean="0">
                <a:latin typeface="Comic Sans MS" pitchFamily="66" charset="0"/>
              </a:rPr>
              <a:t>Simona Orlić</a:t>
            </a:r>
          </a:p>
          <a:p>
            <a:endParaRPr lang="hr-H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0"/>
            <a:ext cx="1554163"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857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800" b="1" dirty="0" smtClean="0">
                <a:latin typeface="Comic Sans MS" pitchFamily="66" charset="0"/>
              </a:rPr>
              <a:t>Učenički crtež o tome kako se čita u obitelji</a:t>
            </a:r>
            <a:endParaRPr lang="hr-HR" sz="2800" b="1" dirty="0">
              <a:latin typeface="Comic Sans MS" pitchFamily="66" charset="0"/>
            </a:endParaRPr>
          </a:p>
        </p:txBody>
      </p:sp>
      <p:pic>
        <p:nvPicPr>
          <p:cNvPr id="6" name="Rezervirano mjesto sadržaja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628800"/>
            <a:ext cx="7900431" cy="3588146"/>
          </a:xfrm>
          <a:ln w="38100">
            <a:solidFill>
              <a:schemeClr val="bg1">
                <a:lumMod val="50000"/>
              </a:schemeClr>
            </a:solidFill>
          </a:ln>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517231"/>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968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latin typeface="Comic Sans MS" pitchFamily="66" charset="0"/>
              </a:rPr>
              <a:t>Dojmovi učenika</a:t>
            </a:r>
          </a:p>
        </p:txBody>
      </p:sp>
      <p:sp>
        <p:nvSpPr>
          <p:cNvPr id="3" name="Rezervirano mjesto sadržaja 2"/>
          <p:cNvSpPr>
            <a:spLocks noGrp="1"/>
          </p:cNvSpPr>
          <p:nvPr>
            <p:ph idx="1"/>
          </p:nvPr>
        </p:nvSpPr>
        <p:spPr/>
        <p:txBody>
          <a:bodyPr>
            <a:normAutofit fontScale="62500" lnSpcReduction="20000"/>
          </a:bodyPr>
          <a:lstStyle/>
          <a:p>
            <a:pPr marL="0" indent="0" algn="ctr">
              <a:buNone/>
            </a:pPr>
            <a:r>
              <a:rPr lang="hr-HR" b="1" dirty="0" smtClean="0">
                <a:latin typeface="Comic Sans MS" pitchFamily="66" charset="0"/>
              </a:rPr>
              <a:t>24.02.2017. – 0103.2017</a:t>
            </a:r>
            <a:r>
              <a:rPr lang="hr-HR" dirty="0" smtClean="0">
                <a:latin typeface="Comic Sans MS" pitchFamily="66" charset="0"/>
              </a:rPr>
              <a:t>.</a:t>
            </a:r>
          </a:p>
          <a:p>
            <a:pPr marL="0" indent="0">
              <a:buNone/>
            </a:pPr>
            <a:r>
              <a:rPr lang="hr-HR" dirty="0" smtClean="0">
                <a:latin typeface="Comic Sans MS" pitchFamily="66" charset="0"/>
              </a:rPr>
              <a:t>Konačno je došao red i na mene! Nakon nekoliko bezuspješnih pokušaja otvaranja imenika (budući da neki koji su bili odabrani da ponesu ruksak kući nisu bili u školi ili se već ruksak nalazio kod njih), eto ruksaka i u mom domu! Prva knjiga koju sam proučavao bila je „Oceanologija“. Meni se pogotovo svidjela, a mom tati još više. Moja je </a:t>
            </a:r>
            <a:r>
              <a:rPr lang="hr-HR" dirty="0" err="1" smtClean="0">
                <a:latin typeface="Comic Sans MS" pitchFamily="66" charset="0"/>
              </a:rPr>
              <a:t>seka</a:t>
            </a:r>
            <a:r>
              <a:rPr lang="hr-HR" dirty="0" smtClean="0">
                <a:latin typeface="Comic Sans MS" pitchFamily="66" charset="0"/>
              </a:rPr>
              <a:t> odabrala knjigu o gradu Zagrebu i njoj se ona svidjela jer voli putovati i upoznavati nova mjesta i gradove. Mama je čitala knjigu „Igrom do sebe“. Svidjela joj se jer knjiga svakome omogućuje, prema njegovim darovitostima i sposobnostima, da upozna sebe i druge. U knjizi „</a:t>
            </a:r>
            <a:r>
              <a:rPr lang="hr-HR" dirty="0" err="1" smtClean="0">
                <a:latin typeface="Comic Sans MS" pitchFamily="66" charset="0"/>
              </a:rPr>
              <a:t>Jučerdanasputra</a:t>
            </a:r>
            <a:r>
              <a:rPr lang="hr-HR" dirty="0" smtClean="0">
                <a:latin typeface="Comic Sans MS" pitchFamily="66" charset="0"/>
              </a:rPr>
              <a:t>“ pročitao sam bajku „</a:t>
            </a:r>
            <a:r>
              <a:rPr lang="hr-HR" dirty="0">
                <a:latin typeface="Comic Sans MS" pitchFamily="66" charset="0"/>
              </a:rPr>
              <a:t>I</a:t>
            </a:r>
            <a:r>
              <a:rPr lang="hr-HR" dirty="0" smtClean="0">
                <a:latin typeface="Comic Sans MS" pitchFamily="66" charset="0"/>
              </a:rPr>
              <a:t>rena i pet kristalnih peharčića“ koja govori o sudbini Irene i njene obitelji, ali i o svim ljudima na svijetu koji žive svojim načinom života. Osobito mi se svidjela knjiga „Umni izazovi“ uz koju moraš razmišljati i trenirati svoj um.</a:t>
            </a:r>
          </a:p>
          <a:p>
            <a:pPr marL="0" indent="0" algn="ctr">
              <a:buNone/>
            </a:pPr>
            <a:r>
              <a:rPr lang="hr-HR" b="1" dirty="0" smtClean="0">
                <a:latin typeface="Comic Sans MS" pitchFamily="66" charset="0"/>
              </a:rPr>
              <a:t>Niko Škrinjar</a:t>
            </a:r>
          </a:p>
          <a:p>
            <a:endParaRPr lang="hr-H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7035" y="0"/>
            <a:ext cx="176847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546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latin typeface="Comic Sans MS" pitchFamily="66" charset="0"/>
              </a:rPr>
              <a:t>Dojmovi učenika</a:t>
            </a:r>
          </a:p>
        </p:txBody>
      </p:sp>
      <p:sp>
        <p:nvSpPr>
          <p:cNvPr id="3" name="Rezervirano mjesto sadržaja 2"/>
          <p:cNvSpPr>
            <a:spLocks noGrp="1"/>
          </p:cNvSpPr>
          <p:nvPr>
            <p:ph idx="1"/>
          </p:nvPr>
        </p:nvSpPr>
        <p:spPr/>
        <p:txBody>
          <a:bodyPr>
            <a:normAutofit fontScale="55000" lnSpcReduction="20000"/>
          </a:bodyPr>
          <a:lstStyle/>
          <a:p>
            <a:pPr marL="0" indent="0">
              <a:buNone/>
            </a:pPr>
            <a:endParaRPr lang="hr-HR" b="1" dirty="0" smtClean="0"/>
          </a:p>
          <a:p>
            <a:pPr marL="0" indent="0" algn="ctr">
              <a:buNone/>
            </a:pPr>
            <a:r>
              <a:rPr lang="vi-VN" b="1" dirty="0" smtClean="0"/>
              <a:t>01.03.2017</a:t>
            </a:r>
            <a:r>
              <a:rPr lang="vi-VN" b="1" dirty="0"/>
              <a:t>. – 06.03.2017</a:t>
            </a:r>
            <a:r>
              <a:rPr lang="vi-VN" dirty="0"/>
              <a:t>.</a:t>
            </a:r>
          </a:p>
          <a:p>
            <a:pPr marL="0" indent="0">
              <a:buNone/>
            </a:pPr>
            <a:r>
              <a:rPr lang="vi-VN" dirty="0"/>
              <a:t>Kada me učiteljica prozvala, mislila sam da sam nešto zgriješila, a kad sam shvatila da je to zbog ruksaka, bila sam jako sretna. S vrata sam odmah vikala da sam dobila ruksak, a i mama je bila jako sretna jer obožava </a:t>
            </a:r>
            <a:r>
              <a:rPr lang="vi-VN" dirty="0" smtClean="0"/>
              <a:t>čitati</a:t>
            </a:r>
            <a:r>
              <a:rPr lang="hr-HR" dirty="0" smtClean="0"/>
              <a:t>,</a:t>
            </a:r>
            <a:r>
              <a:rPr lang="vi-VN" dirty="0" smtClean="0"/>
              <a:t> </a:t>
            </a:r>
            <a:r>
              <a:rPr lang="vi-VN" dirty="0"/>
              <a:t>za razliku od tate koji kaže da nije bio u školi taj dan kad su druga djeca učila čitati. Prolistala sam „Oceanologiju“, ali nisam je baš razumjela. „Jučerdanasputra“ bila mi je malo neobična, strip „Borovnica“ smiješan, a „Umni izazovi“ su mi privukli najviše pažnje. Mama je bila mudra i tek dok sam sve riješila ukazala mi je na to da su na zadnjoj strani rješenja. O , muko moja! Tata je prelistao „Oceanologiju“ i rekao da mu je zabavna zbog sakrivenih tekstova i ilustracija na stranicama. Mama je pročitala „Sva je priroda divlja i </a:t>
            </a:r>
            <a:r>
              <a:rPr lang="vi-VN" dirty="0" smtClean="0"/>
              <a:t>surova</a:t>
            </a:r>
            <a:r>
              <a:rPr lang="hr-HR" dirty="0" smtClean="0"/>
              <a:t>”</a:t>
            </a:r>
            <a:r>
              <a:rPr lang="vi-VN" dirty="0" smtClean="0"/>
              <a:t>, </a:t>
            </a:r>
            <a:r>
              <a:rPr lang="vi-VN" dirty="0"/>
              <a:t>a meni je pričala „Fantastične priče za laku noć“, a ponekad i ja njoj. Grad Zagreb nam je bio za kraj. Ja sam rođena i živjela u Zagrebu do pete godine pa sam sve što je u knjizi i vidjela uživo. Mama kaže da smo i nas dvije mogle napisati takvu knjigu. Jako mi je drago što smo imali priliku čitati baš te knjige i preporučam svim obiteljima da provedu barem neko vrijeme u zajedničkom čitanju.</a:t>
            </a:r>
          </a:p>
          <a:p>
            <a:pPr marL="0" indent="0" algn="ctr">
              <a:buNone/>
            </a:pPr>
            <a:r>
              <a:rPr lang="vi-VN" b="1" dirty="0"/>
              <a:t>Karla Duga</a:t>
            </a:r>
          </a:p>
          <a:p>
            <a:endParaRPr lang="hr-HR" dirty="0">
              <a:latin typeface="Comic Sans MS"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32656"/>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16632"/>
            <a:ext cx="1554163"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764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800" b="1" dirty="0">
                <a:latin typeface="Comic Sans MS" pitchFamily="66" charset="0"/>
              </a:rPr>
              <a:t>Učenički crtež o tome kako se čita u obitelji</a:t>
            </a:r>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4145" y="1196752"/>
            <a:ext cx="8197102" cy="4248472"/>
          </a:xfrm>
          <a:ln w="38100">
            <a:solidFill>
              <a:schemeClr val="bg1">
                <a:lumMod val="50000"/>
              </a:schemeClr>
            </a:solidFill>
          </a:ln>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3289" y="5517232"/>
            <a:ext cx="1066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92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3397</Words>
  <Application>Microsoft Office PowerPoint</Application>
  <PresentationFormat>Prikaz na zaslonu (4:3)</PresentationFormat>
  <Paragraphs>170</Paragraphs>
  <Slides>33</Slides>
  <Notes>0</Notes>
  <HiddenSlides>0</HiddenSlides>
  <MMClips>0</MMClips>
  <ScaleCrop>false</ScaleCrop>
  <HeadingPairs>
    <vt:vector size="4" baseType="variant">
      <vt:variant>
        <vt:lpstr>Tema</vt:lpstr>
      </vt:variant>
      <vt:variant>
        <vt:i4>1</vt:i4>
      </vt:variant>
      <vt:variant>
        <vt:lpstr>Naslovi slajdova</vt:lpstr>
      </vt:variant>
      <vt:variant>
        <vt:i4>33</vt:i4>
      </vt:variant>
    </vt:vector>
  </HeadingPairs>
  <TitlesOfParts>
    <vt:vector size="34" baseType="lpstr">
      <vt:lpstr>Tema sustava Office</vt:lpstr>
      <vt:lpstr>Projekt Čitamo mi u obitelji svi šk. god. 2016./2017.</vt:lpstr>
      <vt:lpstr>Dojmovi učenika</vt:lpstr>
      <vt:lpstr>Dojmovi učenika</vt:lpstr>
      <vt:lpstr>Učenička pjesma o projektu</vt:lpstr>
      <vt:lpstr>Dojmovi učenika</vt:lpstr>
      <vt:lpstr>Učenički crtež o tome kako se čita u obitelji</vt:lpstr>
      <vt:lpstr>Dojmovi učenika</vt:lpstr>
      <vt:lpstr>Dojmovi učenika</vt:lpstr>
      <vt:lpstr>Učenički crtež o tome kako se čita u obitelji</vt:lpstr>
      <vt:lpstr>Učenička pjesma o projektu</vt:lpstr>
      <vt:lpstr>Dojmovi učenika</vt:lpstr>
      <vt:lpstr>Dojmovi učenika</vt:lpstr>
      <vt:lpstr>Dojmovi učenika</vt:lpstr>
      <vt:lpstr>Dojmovi učenika</vt:lpstr>
      <vt:lpstr>Učenički crtež o tome kako se čita u obitelji</vt:lpstr>
      <vt:lpstr>Učenička pjesma o projektu</vt:lpstr>
      <vt:lpstr>Dojmovi učenika</vt:lpstr>
      <vt:lpstr>Učenički crtež o tome kako se čita u obitelji</vt:lpstr>
      <vt:lpstr>Dojmovi učenika</vt:lpstr>
      <vt:lpstr>Dojmovi učenika</vt:lpstr>
      <vt:lpstr>Dojmovi učenika</vt:lpstr>
      <vt:lpstr>Dojmovi učenika</vt:lpstr>
      <vt:lpstr>Dojmovi učenika</vt:lpstr>
      <vt:lpstr>Dojmovi učenika</vt:lpstr>
      <vt:lpstr>Dojmovi učenika</vt:lpstr>
      <vt:lpstr>Dojmovi učenika</vt:lpstr>
      <vt:lpstr>Dojmovi učenika</vt:lpstr>
      <vt:lpstr>Dojmovi učenika</vt:lpstr>
      <vt:lpstr>Dojmovi učenika</vt:lpstr>
      <vt:lpstr>Učenički crtež kako se čita u obitelji</vt:lpstr>
      <vt:lpstr>Dojmovi učenika</vt:lpstr>
      <vt:lpstr>O projektu samo pozitivno</vt:lpstr>
      <vt:lpstr>O projektu samo pozitivno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User</dc:creator>
  <cp:lastModifiedBy>User</cp:lastModifiedBy>
  <cp:revision>25</cp:revision>
  <dcterms:created xsi:type="dcterms:W3CDTF">2017-06-06T12:27:38Z</dcterms:created>
  <dcterms:modified xsi:type="dcterms:W3CDTF">2017-06-13T09:44:29Z</dcterms:modified>
</cp:coreProperties>
</file>